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6"/>
  </p:notesMasterIdLst>
  <p:sldIdLst>
    <p:sldId id="377" r:id="rId6"/>
    <p:sldId id="311" r:id="rId7"/>
    <p:sldId id="284" r:id="rId8"/>
    <p:sldId id="396" r:id="rId9"/>
    <p:sldId id="397" r:id="rId10"/>
    <p:sldId id="399" r:id="rId11"/>
    <p:sldId id="398" r:id="rId12"/>
    <p:sldId id="400" r:id="rId13"/>
    <p:sldId id="412" r:id="rId14"/>
    <p:sldId id="401" r:id="rId15"/>
    <p:sldId id="405" r:id="rId16"/>
    <p:sldId id="406" r:id="rId17"/>
    <p:sldId id="407" r:id="rId18"/>
    <p:sldId id="408" r:id="rId19"/>
    <p:sldId id="409" r:id="rId20"/>
    <p:sldId id="410" r:id="rId21"/>
    <p:sldId id="312" r:id="rId22"/>
    <p:sldId id="339" r:id="rId23"/>
    <p:sldId id="395" r:id="rId24"/>
    <p:sldId id="411"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326FA7-757A-442B-9DE0-7B16C4F49513}" v="2" dt="2020-09-09T16:23:41.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545" autoAdjust="0"/>
  </p:normalViewPr>
  <p:slideViewPr>
    <p:cSldViewPr snapToGrid="0">
      <p:cViewPr varScale="1">
        <p:scale>
          <a:sx n="84" d="100"/>
          <a:sy n="84" d="100"/>
        </p:scale>
        <p:origin x="6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0A5FE4-BBE2-4ADE-92CF-980C0BC983CE}" type="datetimeFigureOut">
              <a:rPr lang="en-GB" smtClean="0"/>
              <a:t>09/03/2022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01E6D2D-15CF-4FFA-B541-CBADFCE7408D}" type="slidenum">
              <a:rPr lang="en-GB" smtClean="0"/>
              <a:t>‹#›</a:t>
            </a:fld>
            <a:endParaRPr lang="en-GB"/>
          </a:p>
        </p:txBody>
      </p:sp>
    </p:spTree>
    <p:extLst>
      <p:ext uri="{BB962C8B-B14F-4D97-AF65-F5344CB8AC3E}">
        <p14:creationId xmlns:p14="http://schemas.microsoft.com/office/powerpoint/2010/main" val="149187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a:t>
            </a:fld>
            <a:endParaRPr lang="en-GB"/>
          </a:p>
        </p:txBody>
      </p:sp>
    </p:spTree>
    <p:extLst>
      <p:ext uri="{BB962C8B-B14F-4D97-AF65-F5344CB8AC3E}">
        <p14:creationId xmlns:p14="http://schemas.microsoft.com/office/powerpoint/2010/main" val="202311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10</a:t>
            </a:fld>
            <a:endParaRPr lang="en-GB"/>
          </a:p>
        </p:txBody>
      </p:sp>
    </p:spTree>
    <p:extLst>
      <p:ext uri="{BB962C8B-B14F-4D97-AF65-F5344CB8AC3E}">
        <p14:creationId xmlns:p14="http://schemas.microsoft.com/office/powerpoint/2010/main" val="3701367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11</a:t>
            </a:fld>
            <a:endParaRPr lang="en-GB"/>
          </a:p>
        </p:txBody>
      </p:sp>
    </p:spTree>
    <p:extLst>
      <p:ext uri="{BB962C8B-B14F-4D97-AF65-F5344CB8AC3E}">
        <p14:creationId xmlns:p14="http://schemas.microsoft.com/office/powerpoint/2010/main" val="275694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12</a:t>
            </a:fld>
            <a:endParaRPr lang="en-GB"/>
          </a:p>
        </p:txBody>
      </p:sp>
    </p:spTree>
    <p:extLst>
      <p:ext uri="{BB962C8B-B14F-4D97-AF65-F5344CB8AC3E}">
        <p14:creationId xmlns:p14="http://schemas.microsoft.com/office/powerpoint/2010/main" val="3248561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13</a:t>
            </a:fld>
            <a:endParaRPr lang="en-GB"/>
          </a:p>
        </p:txBody>
      </p:sp>
    </p:spTree>
    <p:extLst>
      <p:ext uri="{BB962C8B-B14F-4D97-AF65-F5344CB8AC3E}">
        <p14:creationId xmlns:p14="http://schemas.microsoft.com/office/powerpoint/2010/main" val="2688518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16</a:t>
            </a:fld>
            <a:endParaRPr lang="en-GB"/>
          </a:p>
        </p:txBody>
      </p:sp>
    </p:spTree>
    <p:extLst>
      <p:ext uri="{BB962C8B-B14F-4D97-AF65-F5344CB8AC3E}">
        <p14:creationId xmlns:p14="http://schemas.microsoft.com/office/powerpoint/2010/main" val="3693658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17</a:t>
            </a:fld>
            <a:endParaRPr lang="en-GB"/>
          </a:p>
        </p:txBody>
      </p:sp>
    </p:spTree>
    <p:extLst>
      <p:ext uri="{BB962C8B-B14F-4D97-AF65-F5344CB8AC3E}">
        <p14:creationId xmlns:p14="http://schemas.microsoft.com/office/powerpoint/2010/main" val="744099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18</a:t>
            </a:fld>
            <a:endParaRPr lang="en-GB"/>
          </a:p>
        </p:txBody>
      </p:sp>
    </p:spTree>
    <p:extLst>
      <p:ext uri="{BB962C8B-B14F-4D97-AF65-F5344CB8AC3E}">
        <p14:creationId xmlns:p14="http://schemas.microsoft.com/office/powerpoint/2010/main" val="1085724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19</a:t>
            </a:fld>
            <a:endParaRPr lang="en-GB"/>
          </a:p>
        </p:txBody>
      </p:sp>
    </p:spTree>
    <p:extLst>
      <p:ext uri="{BB962C8B-B14F-4D97-AF65-F5344CB8AC3E}">
        <p14:creationId xmlns:p14="http://schemas.microsoft.com/office/powerpoint/2010/main" val="256074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a:t>
            </a:r>
            <a:r>
              <a:rPr lang="en-US" dirty="0" err="1" smtClean="0"/>
              <a:t>analyse</a:t>
            </a:r>
            <a:r>
              <a:rPr lang="en-US" dirty="0" smtClean="0"/>
              <a:t> a text</a:t>
            </a:r>
          </a:p>
          <a:p>
            <a:r>
              <a:rPr lang="en-US" dirty="0" smtClean="0"/>
              <a:t>Create a super</a:t>
            </a:r>
            <a:r>
              <a:rPr lang="en-US" baseline="0" dirty="0" smtClean="0"/>
              <a:t> curricular plan</a:t>
            </a:r>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2</a:t>
            </a:fld>
            <a:endParaRPr lang="en-GB"/>
          </a:p>
        </p:txBody>
      </p:sp>
    </p:spTree>
    <p:extLst>
      <p:ext uri="{BB962C8B-B14F-4D97-AF65-F5344CB8AC3E}">
        <p14:creationId xmlns:p14="http://schemas.microsoft.com/office/powerpoint/2010/main" val="139496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3</a:t>
            </a:fld>
            <a:endParaRPr lang="en-GB"/>
          </a:p>
        </p:txBody>
      </p:sp>
    </p:spTree>
    <p:extLst>
      <p:ext uri="{BB962C8B-B14F-4D97-AF65-F5344CB8AC3E}">
        <p14:creationId xmlns:p14="http://schemas.microsoft.com/office/powerpoint/2010/main" val="2532098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4</a:t>
            </a:fld>
            <a:endParaRPr lang="en-GB"/>
          </a:p>
        </p:txBody>
      </p:sp>
    </p:spTree>
    <p:extLst>
      <p:ext uri="{BB962C8B-B14F-4D97-AF65-F5344CB8AC3E}">
        <p14:creationId xmlns:p14="http://schemas.microsoft.com/office/powerpoint/2010/main" val="223892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5</a:t>
            </a:fld>
            <a:endParaRPr lang="en-GB"/>
          </a:p>
        </p:txBody>
      </p:sp>
    </p:spTree>
    <p:extLst>
      <p:ext uri="{BB962C8B-B14F-4D97-AF65-F5344CB8AC3E}">
        <p14:creationId xmlns:p14="http://schemas.microsoft.com/office/powerpoint/2010/main" val="1165947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6</a:t>
            </a:fld>
            <a:endParaRPr lang="en-GB"/>
          </a:p>
        </p:txBody>
      </p:sp>
    </p:spTree>
    <p:extLst>
      <p:ext uri="{BB962C8B-B14F-4D97-AF65-F5344CB8AC3E}">
        <p14:creationId xmlns:p14="http://schemas.microsoft.com/office/powerpoint/2010/main" val="237519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7</a:t>
            </a:fld>
            <a:endParaRPr lang="en-GB"/>
          </a:p>
        </p:txBody>
      </p:sp>
    </p:spTree>
    <p:extLst>
      <p:ext uri="{BB962C8B-B14F-4D97-AF65-F5344CB8AC3E}">
        <p14:creationId xmlns:p14="http://schemas.microsoft.com/office/powerpoint/2010/main" val="319622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8</a:t>
            </a:fld>
            <a:endParaRPr lang="en-GB"/>
          </a:p>
        </p:txBody>
      </p:sp>
    </p:spTree>
    <p:extLst>
      <p:ext uri="{BB962C8B-B14F-4D97-AF65-F5344CB8AC3E}">
        <p14:creationId xmlns:p14="http://schemas.microsoft.com/office/powerpoint/2010/main" val="110859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E6D2D-15CF-4FFA-B541-CBADFCE7408D}" type="slidenum">
              <a:rPr lang="en-GB" smtClean="0"/>
              <a:t>9</a:t>
            </a:fld>
            <a:endParaRPr lang="en-GB"/>
          </a:p>
        </p:txBody>
      </p:sp>
    </p:spTree>
    <p:extLst>
      <p:ext uri="{BB962C8B-B14F-4D97-AF65-F5344CB8AC3E}">
        <p14:creationId xmlns:p14="http://schemas.microsoft.com/office/powerpoint/2010/main" val="206701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97C289-9BF9-4089-920F-9B315F2C9145}" type="datetimeFigureOut">
              <a:rPr lang="en-GB" smtClean="0">
                <a:solidFill>
                  <a:prstClr val="black">
                    <a:tint val="75000"/>
                  </a:prstClr>
                </a:solidFill>
              </a:rPr>
              <a:pPr/>
              <a:t>09/03/2022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0204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97C289-9BF9-4089-920F-9B315F2C9145}" type="datetimeFigureOut">
              <a:rPr lang="en-GB" smtClean="0">
                <a:solidFill>
                  <a:prstClr val="black">
                    <a:tint val="75000"/>
                  </a:prstClr>
                </a:solidFill>
              </a:rPr>
              <a:pPr/>
              <a:t>09/03/2022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836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97C289-9BF9-4089-920F-9B315F2C9145}" type="datetimeFigureOut">
              <a:rPr lang="en-GB" smtClean="0">
                <a:solidFill>
                  <a:prstClr val="black">
                    <a:tint val="75000"/>
                  </a:prstClr>
                </a:solidFill>
              </a:rPr>
              <a:pPr/>
              <a:t>09/03/2022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634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26B571E-B0E3-4648-97F3-ADF654988AD1}"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1460591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6B571E-B0E3-4648-97F3-ADF654988AD1}"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594867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6B571E-B0E3-4648-97F3-ADF654988AD1}"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3693601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26B571E-B0E3-4648-97F3-ADF654988AD1}"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1080929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26B571E-B0E3-4648-97F3-ADF654988AD1}" type="datetimeFigureOut">
              <a:rPr lang="en-GB" smtClean="0"/>
              <a:t>09/03/2022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1639497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6B571E-B0E3-4648-97F3-ADF654988AD1}" type="datetimeFigureOut">
              <a:rPr lang="en-GB" smtClean="0"/>
              <a:t>09/03/2022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2022615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B571E-B0E3-4648-97F3-ADF654988AD1}" type="datetimeFigureOut">
              <a:rPr lang="en-GB" smtClean="0"/>
              <a:t>09/03/2022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2200867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6B571E-B0E3-4648-97F3-ADF654988AD1}"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54819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97C289-9BF9-4089-920F-9B315F2C9145}" type="datetimeFigureOut">
              <a:rPr lang="en-GB" smtClean="0">
                <a:solidFill>
                  <a:prstClr val="black">
                    <a:tint val="75000"/>
                  </a:prstClr>
                </a:solidFill>
              </a:rPr>
              <a:pPr/>
              <a:t>09/03/2022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403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6B571E-B0E3-4648-97F3-ADF654988AD1}"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845421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6B571E-B0E3-4648-97F3-ADF654988AD1}"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2128595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6B571E-B0E3-4648-97F3-ADF654988AD1}"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FDDDE-EEAD-4776-9D3B-E586166C7CB1}" type="slidenum">
              <a:rPr lang="en-GB" smtClean="0"/>
              <a:t>‹#›</a:t>
            </a:fld>
            <a:endParaRPr lang="en-GB"/>
          </a:p>
        </p:txBody>
      </p:sp>
    </p:spTree>
    <p:extLst>
      <p:ext uri="{BB962C8B-B14F-4D97-AF65-F5344CB8AC3E}">
        <p14:creationId xmlns:p14="http://schemas.microsoft.com/office/powerpoint/2010/main" val="174091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97C289-9BF9-4089-920F-9B315F2C9145}" type="datetimeFigureOut">
              <a:rPr lang="en-GB" smtClean="0">
                <a:solidFill>
                  <a:prstClr val="black">
                    <a:tint val="75000"/>
                  </a:prstClr>
                </a:solidFill>
              </a:rPr>
              <a:pPr/>
              <a:t>09/03/2022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509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097C289-9BF9-4089-920F-9B315F2C9145}" type="datetimeFigureOut">
              <a:rPr lang="en-GB" smtClean="0">
                <a:solidFill>
                  <a:prstClr val="black">
                    <a:tint val="75000"/>
                  </a:prstClr>
                </a:solidFill>
              </a:rPr>
              <a:pPr/>
              <a:t>09/03/2022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502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97C289-9BF9-4089-920F-9B315F2C9145}" type="datetimeFigureOut">
              <a:rPr lang="en-GB" smtClean="0">
                <a:solidFill>
                  <a:prstClr val="black">
                    <a:tint val="75000"/>
                  </a:prstClr>
                </a:solidFill>
              </a:rPr>
              <a:pPr/>
              <a:t>09/03/2022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817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97C289-9BF9-4089-920F-9B315F2C9145}" type="datetimeFigureOut">
              <a:rPr lang="en-GB" smtClean="0">
                <a:solidFill>
                  <a:prstClr val="black">
                    <a:tint val="75000"/>
                  </a:prstClr>
                </a:solidFill>
              </a:rPr>
              <a:pPr/>
              <a:t>09/03/2022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261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7C289-9BF9-4089-920F-9B315F2C9145}" type="datetimeFigureOut">
              <a:rPr lang="en-GB" smtClean="0">
                <a:solidFill>
                  <a:prstClr val="black">
                    <a:tint val="75000"/>
                  </a:prstClr>
                </a:solidFill>
              </a:rPr>
              <a:pPr/>
              <a:t>09/03/2022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768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97C289-9BF9-4089-920F-9B315F2C9145}" type="datetimeFigureOut">
              <a:rPr lang="en-GB" smtClean="0">
                <a:solidFill>
                  <a:prstClr val="black">
                    <a:tint val="75000"/>
                  </a:prstClr>
                </a:solidFill>
              </a:rPr>
              <a:pPr/>
              <a:t>09/03/2022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474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97C289-9BF9-4089-920F-9B315F2C9145}" type="datetimeFigureOut">
              <a:rPr lang="en-GB" smtClean="0">
                <a:solidFill>
                  <a:prstClr val="black">
                    <a:tint val="75000"/>
                  </a:prstClr>
                </a:solidFill>
              </a:rPr>
              <a:pPr/>
              <a:t>09/03/2022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911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7C289-9BF9-4089-920F-9B315F2C9145}" type="datetimeFigureOut">
              <a:rPr lang="en-GB" smtClean="0">
                <a:solidFill>
                  <a:prstClr val="black">
                    <a:tint val="75000"/>
                  </a:prstClr>
                </a:solidFill>
              </a:rPr>
              <a:pPr/>
              <a:t>09/03/2022</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53D48-44A7-43F5-B241-802E3AEBA0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2421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B571E-B0E3-4648-97F3-ADF654988AD1}" type="datetimeFigureOut">
              <a:rPr lang="en-GB" smtClean="0"/>
              <a:t>09/03/2022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FDDDE-EEAD-4776-9D3B-E586166C7CB1}" type="slidenum">
              <a:rPr lang="en-GB" smtClean="0"/>
              <a:t>‹#›</a:t>
            </a:fld>
            <a:endParaRPr lang="en-GB"/>
          </a:p>
        </p:txBody>
      </p:sp>
    </p:spTree>
    <p:extLst>
      <p:ext uri="{BB962C8B-B14F-4D97-AF65-F5344CB8AC3E}">
        <p14:creationId xmlns:p14="http://schemas.microsoft.com/office/powerpoint/2010/main" val="1717744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watch?v=cVf38y07cfk" TargetMode="External"/><Relationship Id="rId5" Type="http://schemas.openxmlformats.org/officeDocument/2006/relationships/hyperlink" Target="https://youtu.be/SCsQHe-NpaM"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km0TNFzIe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oom.com/share/fe3ade34dfe5490a94516e77af34ab8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ordwall.n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latin typeface="Comic Sans MS" panose="030F0702030302020204" pitchFamily="66" charset="0"/>
              </a:rPr>
              <a:t>Starter:</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endParaRPr lang="en-US" dirty="0" smtClean="0">
              <a:latin typeface="Comic Sans MS" panose="030F0702030302020204" pitchFamily="66" charset="0"/>
            </a:endParaRPr>
          </a:p>
          <a:p>
            <a:pPr marL="0" indent="0">
              <a:buNone/>
            </a:pPr>
            <a:r>
              <a:rPr lang="en-US" i="1" u="sng" dirty="0" smtClean="0">
                <a:latin typeface="Comic Sans MS" panose="030F0702030302020204" pitchFamily="66" charset="0"/>
              </a:rPr>
              <a:t>Think, Pair &amp; Share: </a:t>
            </a:r>
            <a:r>
              <a:rPr lang="en-US" dirty="0">
                <a:latin typeface="Comic Sans MS" panose="030F0702030302020204" pitchFamily="66" charset="0"/>
              </a:rPr>
              <a:t/>
            </a:r>
            <a:br>
              <a:rPr lang="en-US" dirty="0">
                <a:latin typeface="Comic Sans MS" panose="030F0702030302020204" pitchFamily="66" charset="0"/>
              </a:rPr>
            </a:br>
            <a:r>
              <a:rPr lang="en-US" dirty="0">
                <a:latin typeface="Comic Sans MS" panose="030F0702030302020204" pitchFamily="66" charset="0"/>
              </a:rPr>
              <a:t/>
            </a:r>
            <a:br>
              <a:rPr lang="en-US" dirty="0">
                <a:latin typeface="Comic Sans MS" panose="030F0702030302020204" pitchFamily="66" charset="0"/>
              </a:rPr>
            </a:br>
            <a:r>
              <a:rPr lang="en-US" dirty="0" smtClean="0">
                <a:latin typeface="Comic Sans MS" panose="030F0702030302020204" pitchFamily="66" charset="0"/>
              </a:rPr>
              <a:t>Discuss your most and least effective study strategies. </a:t>
            </a:r>
          </a:p>
          <a:p>
            <a:pPr marL="0" indent="0">
              <a:buNone/>
            </a:pPr>
            <a:endParaRPr lang="en-US" i="1" dirty="0">
              <a:latin typeface="Comic Sans MS" panose="030F0702030302020204" pitchFamily="66" charset="0"/>
            </a:endParaRPr>
          </a:p>
          <a:p>
            <a:pPr marL="0" indent="0">
              <a:buNone/>
            </a:pPr>
            <a:r>
              <a:rPr lang="en-US" b="1" i="1" dirty="0" smtClean="0">
                <a:latin typeface="Comic Sans MS" panose="030F0702030302020204" pitchFamily="66" charset="0"/>
              </a:rPr>
              <a:t>Justify</a:t>
            </a:r>
            <a:r>
              <a:rPr lang="en-US" i="1" dirty="0" smtClean="0">
                <a:latin typeface="Comic Sans MS" panose="030F0702030302020204" pitchFamily="66" charset="0"/>
              </a:rPr>
              <a:t> your answer (e.g. I know it works because…)</a:t>
            </a:r>
            <a:r>
              <a:rPr lang="en-US" dirty="0" smtClean="0">
                <a:latin typeface="Comic Sans MS" panose="030F0702030302020204" pitchFamily="66" charset="0"/>
              </a:rPr>
              <a:t/>
            </a:r>
            <a:br>
              <a:rPr lang="en-US" dirty="0" smtClean="0">
                <a:latin typeface="Comic Sans MS" panose="030F0702030302020204" pitchFamily="66" charset="0"/>
              </a:rPr>
            </a:br>
            <a:r>
              <a:rPr lang="en-US" dirty="0" smtClean="0">
                <a:latin typeface="Comic Sans MS" panose="030F0702030302020204" pitchFamily="66" charset="0"/>
              </a:rPr>
              <a:t/>
            </a:r>
            <a:br>
              <a:rPr lang="en-US" dirty="0" smtClean="0">
                <a:latin typeface="Comic Sans MS" panose="030F0702030302020204" pitchFamily="66" charset="0"/>
              </a:rPr>
            </a:br>
            <a:r>
              <a:rPr lang="en-US" dirty="0" smtClean="0">
                <a:latin typeface="Comic Sans MS" panose="030F0702030302020204" pitchFamily="66" charset="0"/>
              </a:rPr>
              <a:t/>
            </a:r>
            <a:br>
              <a:rPr lang="en-US" dirty="0" smtClean="0">
                <a:latin typeface="Comic Sans MS" panose="030F0702030302020204" pitchFamily="66" charset="0"/>
              </a:rPr>
            </a:br>
            <a:endParaRPr lang="en-GB" dirty="0">
              <a:latin typeface="Comic Sans MS" panose="030F0702030302020204" pitchFamily="66" charset="0"/>
            </a:endParaRPr>
          </a:p>
        </p:txBody>
      </p:sp>
      <p:sp>
        <p:nvSpPr>
          <p:cNvPr id="5" name="Rectangle 4"/>
          <p:cNvSpPr/>
          <p:nvPr/>
        </p:nvSpPr>
        <p:spPr>
          <a:xfrm>
            <a:off x="4307967" y="567788"/>
            <a:ext cx="5468112" cy="1384995"/>
          </a:xfrm>
          <a:prstGeom prst="rect">
            <a:avLst/>
          </a:prstGeom>
          <a:solidFill>
            <a:schemeClr val="bg1"/>
          </a:solidFill>
          <a:ln>
            <a:solidFill>
              <a:schemeClr val="accent1"/>
            </a:solidFill>
          </a:ln>
        </p:spPr>
        <p:txBody>
          <a:bodyPr wrap="square">
            <a:spAutoFit/>
          </a:bodyPr>
          <a:lstStyle/>
          <a:p>
            <a:r>
              <a:rPr lang="en-US" sz="1400" b="1" dirty="0" smtClean="0">
                <a:latin typeface="Comic Sans MS" panose="030F0702030302020204" pitchFamily="66" charset="0"/>
              </a:rPr>
              <a:t>Learned: </a:t>
            </a:r>
            <a:r>
              <a:rPr lang="en-US" sz="1400" dirty="0" smtClean="0">
                <a:latin typeface="Comic Sans MS" panose="030F0702030302020204" pitchFamily="66" charset="0"/>
              </a:rPr>
              <a:t>in this lesson, you will understand what active recall, retention and desirable difficulty are.</a:t>
            </a:r>
            <a:endParaRPr lang="en-US" sz="1400" dirty="0">
              <a:latin typeface="Comic Sans MS" panose="030F0702030302020204" pitchFamily="66" charset="0"/>
            </a:endParaRPr>
          </a:p>
          <a:p>
            <a:endParaRPr lang="en-US" sz="1400" dirty="0">
              <a:latin typeface="Comic Sans MS" panose="030F0702030302020204" pitchFamily="66" charset="0"/>
            </a:endParaRPr>
          </a:p>
          <a:p>
            <a:r>
              <a:rPr lang="en-US" sz="1400" b="1" dirty="0" smtClean="0">
                <a:latin typeface="Comic Sans MS" panose="030F0702030302020204" pitchFamily="66" charset="0"/>
              </a:rPr>
              <a:t>Wise: </a:t>
            </a:r>
            <a:r>
              <a:rPr lang="en-US" sz="1400" dirty="0" smtClean="0">
                <a:latin typeface="Comic Sans MS" panose="030F0702030302020204" pitchFamily="66" charset="0"/>
              </a:rPr>
              <a:t>you will know how to revise in a way that helps you truly learn (and </a:t>
            </a:r>
            <a:r>
              <a:rPr lang="en-US" sz="1400" dirty="0" err="1" smtClean="0">
                <a:latin typeface="Comic Sans MS" panose="030F0702030302020204" pitchFamily="66" charset="0"/>
              </a:rPr>
              <a:t>memorise</a:t>
            </a:r>
            <a:r>
              <a:rPr lang="en-US" sz="1400" dirty="0" smtClean="0">
                <a:latin typeface="Comic Sans MS" panose="030F0702030302020204" pitchFamily="66" charset="0"/>
              </a:rPr>
              <a:t>) information so that you can effectively retrieve it later.</a:t>
            </a:r>
            <a:endParaRPr lang="en-GB" sz="1400" dirty="0">
              <a:latin typeface="Comic Sans MS" panose="030F0702030302020204" pitchFamily="66" charset="0"/>
            </a:endParaRPr>
          </a:p>
        </p:txBody>
      </p:sp>
    </p:spTree>
    <p:extLst>
      <p:ext uri="{BB962C8B-B14F-4D97-AF65-F5344CB8AC3E}">
        <p14:creationId xmlns:p14="http://schemas.microsoft.com/office/powerpoint/2010/main" val="3486751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p:txBody>
          <a:bodyPr>
            <a:normAutofit/>
          </a:bodyPr>
          <a:lstStyle/>
          <a:p>
            <a:r>
              <a:rPr lang="en-US" b="1" i="1" dirty="0" smtClean="0">
                <a:latin typeface="Comic Sans MS" panose="030F0702030302020204" pitchFamily="66" charset="0"/>
              </a:rPr>
              <a:t>Chapter 3: Mix </a:t>
            </a:r>
            <a:r>
              <a:rPr lang="en-US" b="1" i="1" dirty="0">
                <a:latin typeface="Comic Sans MS" panose="030F0702030302020204" pitchFamily="66" charset="0"/>
              </a:rPr>
              <a:t>Up Your Practice</a:t>
            </a:r>
            <a:endParaRPr lang="en-GB" b="1" i="1" dirty="0">
              <a:latin typeface="Comic Sans MS" panose="030F0702030302020204" pitchFamily="66" charset="0"/>
            </a:endParaRPr>
          </a:p>
        </p:txBody>
      </p:sp>
      <p:sp>
        <p:nvSpPr>
          <p:cNvPr id="8" name="Content Placeholder 7"/>
          <p:cNvSpPr>
            <a:spLocks noGrp="1"/>
          </p:cNvSpPr>
          <p:nvPr>
            <p:ph idx="1"/>
          </p:nvPr>
        </p:nvSpPr>
        <p:spPr/>
        <p:txBody>
          <a:bodyPr>
            <a:normAutofit fontScale="85000" lnSpcReduction="20000"/>
          </a:bodyPr>
          <a:lstStyle/>
          <a:p>
            <a:pPr marL="0" indent="0">
              <a:buNone/>
            </a:pPr>
            <a:endParaRPr lang="en-US" b="1" dirty="0" smtClean="0">
              <a:latin typeface="Comic Sans MS" panose="030F0702030302020204" pitchFamily="66" charset="0"/>
            </a:endParaRPr>
          </a:p>
          <a:p>
            <a:pPr marL="0" indent="0">
              <a:buNone/>
            </a:pPr>
            <a:r>
              <a:rPr lang="en-US" b="1" dirty="0" smtClean="0">
                <a:latin typeface="Comic Sans MS" panose="030F0702030302020204" pitchFamily="66" charset="0"/>
              </a:rPr>
              <a:t>Task) </a:t>
            </a:r>
            <a:r>
              <a:rPr lang="en-US" dirty="0" smtClean="0">
                <a:latin typeface="Comic Sans MS" panose="030F0702030302020204" pitchFamily="66" charset="0"/>
              </a:rPr>
              <a:t>‘Popcorn Read’ the chapter called Mix Up Your Practice.</a:t>
            </a:r>
          </a:p>
          <a:p>
            <a:pPr marL="0" indent="0">
              <a:buNone/>
            </a:pPr>
            <a:endParaRPr lang="en-US" dirty="0" smtClean="0">
              <a:latin typeface="Comic Sans MS" panose="030F0702030302020204" pitchFamily="66" charset="0"/>
            </a:endParaRPr>
          </a:p>
          <a:p>
            <a:pPr marL="0" indent="0">
              <a:buNone/>
            </a:pPr>
            <a:r>
              <a:rPr lang="en-US" b="1" dirty="0">
                <a:latin typeface="Comic Sans MS" panose="030F0702030302020204" pitchFamily="66" charset="0"/>
              </a:rPr>
              <a:t>Quick Comprehension Check: </a:t>
            </a:r>
            <a:r>
              <a:rPr lang="en-US" dirty="0" smtClean="0">
                <a:latin typeface="Comic Sans MS" panose="030F0702030302020204" pitchFamily="66" charset="0"/>
              </a:rPr>
              <a:t>What two elements would make an effective revision timetable? Why?</a:t>
            </a: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b="1" dirty="0" smtClean="0">
                <a:solidFill>
                  <a:srgbClr val="FF0000"/>
                </a:solidFill>
                <a:latin typeface="Comic Sans MS" panose="030F0702030302020204" pitchFamily="66" charset="0"/>
              </a:rPr>
              <a:t>Mix up the topics by interleaving and space them out. This allows you to forget and retrieve the information, creating a desirable difficulty, consolidating it in your long term memory.</a:t>
            </a:r>
            <a:endParaRPr lang="en-US" dirty="0">
              <a:solidFill>
                <a:srgbClr val="FF0000"/>
              </a:solidFill>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dirty="0" smtClean="0">
                <a:latin typeface="Comic Sans MS" panose="030F0702030302020204" pitchFamily="66" charset="0"/>
              </a:rPr>
              <a:t>Then read the information on the next slide that illustrates an effective examples of </a:t>
            </a:r>
            <a:r>
              <a:rPr lang="en-US" b="1" dirty="0" smtClean="0">
                <a:latin typeface="Comic Sans MS" panose="030F0702030302020204" pitchFamily="66" charset="0"/>
              </a:rPr>
              <a:t>Interleaving and Spaced Practice.</a:t>
            </a:r>
          </a:p>
        </p:txBody>
      </p:sp>
      <p:sp>
        <p:nvSpPr>
          <p:cNvPr id="21" name="Content Placeholder 7"/>
          <p:cNvSpPr txBox="1">
            <a:spLocks/>
          </p:cNvSpPr>
          <p:nvPr/>
        </p:nvSpPr>
        <p:spPr>
          <a:xfrm>
            <a:off x="939239" y="3163760"/>
            <a:ext cx="45953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smtClean="0">
              <a:latin typeface="Comic Sans MS" panose="030F0702030302020204" pitchFamily="66" charset="0"/>
            </a:endParaRPr>
          </a:p>
          <a:p>
            <a:pPr marL="0" indent="0">
              <a:buFont typeface="Arial" panose="020B0604020202020204" pitchFamily="34" charset="0"/>
              <a:buNone/>
            </a:pPr>
            <a:endParaRPr lang="en-US" i="1" dirty="0">
              <a:latin typeface="Comic Sans MS" panose="030F0702030302020204" pitchFamily="66" charset="0"/>
            </a:endParaRPr>
          </a:p>
        </p:txBody>
      </p:sp>
    </p:spTree>
    <p:extLst>
      <p:ext uri="{BB962C8B-B14F-4D97-AF65-F5344CB8AC3E}">
        <p14:creationId xmlns:p14="http://schemas.microsoft.com/office/powerpoint/2010/main" val="4018125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5560" y="266459"/>
            <a:ext cx="1820428" cy="182043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838200" y="365125"/>
            <a:ext cx="9238488" cy="1325563"/>
          </a:xfrm>
        </p:spPr>
        <p:txBody>
          <a:bodyPr>
            <a:normAutofit/>
          </a:bodyPr>
          <a:lstStyle/>
          <a:p>
            <a:r>
              <a:rPr lang="en-US" sz="4000" b="1" dirty="0">
                <a:latin typeface="Comic Sans MS" panose="030F0702030302020204" pitchFamily="66" charset="0"/>
              </a:rPr>
              <a:t>The learning curve and forgetting factor </a:t>
            </a:r>
          </a:p>
        </p:txBody>
      </p:sp>
      <p:sp>
        <p:nvSpPr>
          <p:cNvPr id="8" name="Content Placeholder 7"/>
          <p:cNvSpPr>
            <a:spLocks noGrp="1"/>
          </p:cNvSpPr>
          <p:nvPr>
            <p:ph idx="1"/>
          </p:nvPr>
        </p:nvSpPr>
        <p:spPr>
          <a:xfrm>
            <a:off x="838200" y="1825625"/>
            <a:ext cx="2764536" cy="4593836"/>
          </a:xfrm>
        </p:spPr>
        <p:txBody>
          <a:bodyPr>
            <a:normAutofit lnSpcReduction="10000"/>
          </a:bodyPr>
          <a:lstStyle/>
          <a:p>
            <a:pPr marL="0" indent="0">
              <a:buNone/>
            </a:pPr>
            <a:r>
              <a:rPr lang="en-US" sz="2400" dirty="0">
                <a:latin typeface="Comic Sans MS" panose="030F0702030302020204" pitchFamily="66" charset="0"/>
              </a:rPr>
              <a:t>OCR produced a learning curve &amp; forgetting factor curve to demonstrate the benefits of interleaving practice.</a:t>
            </a:r>
          </a:p>
          <a:p>
            <a:pPr marL="0" indent="0">
              <a:buNone/>
            </a:pPr>
            <a:endParaRPr lang="en-US" sz="2400" dirty="0">
              <a:latin typeface="Comic Sans MS" panose="030F0702030302020204" pitchFamily="66" charset="0"/>
            </a:endParaRPr>
          </a:p>
          <a:p>
            <a:pPr marL="0" indent="0">
              <a:buNone/>
            </a:pPr>
            <a:r>
              <a:rPr lang="en-US" sz="2400" dirty="0">
                <a:latin typeface="Comic Sans MS" panose="030F0702030302020204" pitchFamily="66" charset="0"/>
              </a:rPr>
              <a:t>The following </a:t>
            </a:r>
            <a:r>
              <a:rPr lang="en-US" sz="2400" b="1" dirty="0">
                <a:latin typeface="Comic Sans MS" panose="030F0702030302020204" pitchFamily="66" charset="0"/>
              </a:rPr>
              <a:t>slide</a:t>
            </a:r>
            <a:r>
              <a:rPr lang="en-US" sz="2400" dirty="0">
                <a:latin typeface="Comic Sans MS" panose="030F0702030302020204" pitchFamily="66" charset="0"/>
              </a:rPr>
              <a:t> will explain it in further depth. </a:t>
            </a:r>
            <a:endParaRPr lang="en-US" sz="2400" dirty="0" smtClean="0">
              <a:latin typeface="Comic Sans MS" panose="030F0702030302020204" pitchFamily="66" charset="0"/>
            </a:endParaRPr>
          </a:p>
        </p:txBody>
      </p:sp>
      <p:pic>
        <p:nvPicPr>
          <p:cNvPr id="9" name="Picture 8">
            <a:extLst>
              <a:ext uri="{FF2B5EF4-FFF2-40B4-BE49-F238E27FC236}">
                <a16:creationId xmlns="" xmlns:a16="http://schemas.microsoft.com/office/drawing/2014/main" id="{8DE11A93-F12F-BA40-A393-2E6E0DE30CDD}"/>
              </a:ext>
            </a:extLst>
          </p:cNvPr>
          <p:cNvPicPr>
            <a:picLocks noChangeAspect="1"/>
          </p:cNvPicPr>
          <p:nvPr/>
        </p:nvPicPr>
        <p:blipFill rotWithShape="1">
          <a:blip r:embed="rId4"/>
          <a:srcRect t="8232"/>
          <a:stretch/>
        </p:blipFill>
        <p:spPr>
          <a:xfrm>
            <a:off x="4032526" y="2214905"/>
            <a:ext cx="7142698" cy="41637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208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3616" y="266459"/>
            <a:ext cx="1372372" cy="137237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838200" y="365125"/>
            <a:ext cx="9238488" cy="1325563"/>
          </a:xfrm>
        </p:spPr>
        <p:txBody>
          <a:bodyPr>
            <a:normAutofit/>
          </a:bodyPr>
          <a:lstStyle/>
          <a:p>
            <a:r>
              <a:rPr lang="en-GB" sz="4000" b="1" i="1" dirty="0">
                <a:latin typeface="Comic Sans MS" panose="030F0702030302020204" pitchFamily="66" charset="0"/>
              </a:rPr>
              <a:t>German Psychologist Hermann </a:t>
            </a:r>
            <a:r>
              <a:rPr lang="en-GB" sz="4000" b="1" i="1" dirty="0" err="1">
                <a:latin typeface="Comic Sans MS" panose="030F0702030302020204" pitchFamily="66" charset="0"/>
              </a:rPr>
              <a:t>Ebbinghaus’s</a:t>
            </a:r>
            <a:r>
              <a:rPr lang="en-GB" sz="4000" b="1" i="1" dirty="0">
                <a:latin typeface="Comic Sans MS" panose="030F0702030302020204" pitchFamily="66" charset="0"/>
              </a:rPr>
              <a:t> Forgetting Curve</a:t>
            </a:r>
          </a:p>
        </p:txBody>
      </p:sp>
      <p:sp>
        <p:nvSpPr>
          <p:cNvPr id="8" name="Content Placeholder 7"/>
          <p:cNvSpPr>
            <a:spLocks noGrp="1"/>
          </p:cNvSpPr>
          <p:nvPr>
            <p:ph idx="1"/>
          </p:nvPr>
        </p:nvSpPr>
        <p:spPr>
          <a:xfrm>
            <a:off x="6781800" y="1922690"/>
            <a:ext cx="4913376" cy="4593836"/>
          </a:xfrm>
        </p:spPr>
        <p:txBody>
          <a:bodyPr>
            <a:noAutofit/>
          </a:bodyPr>
          <a:lstStyle/>
          <a:p>
            <a:pPr marL="285750" indent="-285750"/>
            <a:r>
              <a:rPr lang="en-US" sz="1600" i="1" dirty="0" err="1">
                <a:latin typeface="Comic Sans MS" panose="030F0702030302020204" pitchFamily="66" charset="0"/>
              </a:rPr>
              <a:t>Ebbinghaus</a:t>
            </a:r>
            <a:r>
              <a:rPr lang="en-US" sz="1600" i="1" dirty="0">
                <a:latin typeface="Comic Sans MS" panose="030F0702030302020204" pitchFamily="66" charset="0"/>
              </a:rPr>
              <a:t> discovered that information is easier to recall when it’s built upon things you already know. </a:t>
            </a:r>
          </a:p>
          <a:p>
            <a:pPr marL="285750" indent="-285750"/>
            <a:r>
              <a:rPr lang="en-US" sz="1600" i="1" dirty="0" smtClean="0">
                <a:latin typeface="Comic Sans MS" panose="030F0702030302020204" pitchFamily="66" charset="0"/>
              </a:rPr>
              <a:t>Every </a:t>
            </a:r>
            <a:r>
              <a:rPr lang="en-US" sz="1600" i="1" dirty="0">
                <a:latin typeface="Comic Sans MS" panose="030F0702030302020204" pitchFamily="66" charset="0"/>
              </a:rPr>
              <a:t>time you reinforce the </a:t>
            </a:r>
            <a:r>
              <a:rPr lang="en-US" sz="1600" i="1" dirty="0" smtClean="0">
                <a:latin typeface="Comic Sans MS" panose="030F0702030302020204" pitchFamily="66" charset="0"/>
              </a:rPr>
              <a:t>learning, </a:t>
            </a:r>
            <a:r>
              <a:rPr lang="en-US" sz="1600" i="1" dirty="0">
                <a:latin typeface="Comic Sans MS" panose="030F0702030302020204" pitchFamily="66" charset="0"/>
              </a:rPr>
              <a:t>the rate of decline reduces. The testing effect says that by simply testing a person’s memory, that memory will become stronger. </a:t>
            </a:r>
          </a:p>
          <a:p>
            <a:pPr marL="285750" indent="-285750"/>
            <a:r>
              <a:rPr lang="en-US" sz="1600" i="1" dirty="0" smtClean="0">
                <a:latin typeface="Comic Sans MS" panose="030F0702030302020204" pitchFamily="66" charset="0"/>
              </a:rPr>
              <a:t>Staging </a:t>
            </a:r>
            <a:r>
              <a:rPr lang="en-US" sz="1600" i="1" dirty="0">
                <a:latin typeface="Comic Sans MS" panose="030F0702030302020204" pitchFamily="66" charset="0"/>
              </a:rPr>
              <a:t>frequent </a:t>
            </a:r>
            <a:r>
              <a:rPr lang="en-US" sz="1600" i="1" dirty="0" smtClean="0">
                <a:latin typeface="Comic Sans MS" panose="030F0702030302020204" pitchFamily="66" charset="0"/>
              </a:rPr>
              <a:t>spaces and revisits to a topic as </a:t>
            </a:r>
            <a:r>
              <a:rPr lang="en-US" sz="1600" i="1" dirty="0">
                <a:latin typeface="Comic Sans MS" panose="030F0702030302020204" pitchFamily="66" charset="0"/>
              </a:rPr>
              <a:t>part of a learning campaign helps solidify the information through active recall.</a:t>
            </a:r>
            <a:endParaRPr lang="en-GB" sz="1600" i="1" dirty="0">
              <a:latin typeface="Comic Sans MS" panose="030F0702030302020204" pitchFamily="66" charset="0"/>
            </a:endParaRPr>
          </a:p>
        </p:txBody>
      </p:sp>
      <p:pic>
        <p:nvPicPr>
          <p:cNvPr id="10" name="Picture 9"/>
          <p:cNvPicPr>
            <a:picLocks noChangeAspect="1"/>
          </p:cNvPicPr>
          <p:nvPr/>
        </p:nvPicPr>
        <p:blipFill>
          <a:blip r:embed="rId4"/>
          <a:stretch>
            <a:fillRect/>
          </a:stretch>
        </p:blipFill>
        <p:spPr>
          <a:xfrm>
            <a:off x="578489" y="2059698"/>
            <a:ext cx="5885793" cy="4161256"/>
          </a:xfrm>
          <a:prstGeom prst="rect">
            <a:avLst/>
          </a:prstGeom>
        </p:spPr>
      </p:pic>
      <p:sp>
        <p:nvSpPr>
          <p:cNvPr id="11" name="Rectangle 10"/>
          <p:cNvSpPr/>
          <p:nvPr/>
        </p:nvSpPr>
        <p:spPr>
          <a:xfrm>
            <a:off x="6048967" y="4743626"/>
            <a:ext cx="5390178" cy="1754326"/>
          </a:xfrm>
          <a:prstGeom prst="rect">
            <a:avLst/>
          </a:prstGeom>
          <a:solidFill>
            <a:schemeClr val="bg1"/>
          </a:solidFill>
          <a:ln>
            <a:solidFill>
              <a:schemeClr val="accent1"/>
            </a:solidFill>
          </a:ln>
        </p:spPr>
        <p:txBody>
          <a:bodyPr wrap="square">
            <a:spAutoFit/>
          </a:bodyPr>
          <a:lstStyle/>
          <a:p>
            <a:pPr marL="342900" indent="-342900">
              <a:buFont typeface="+mj-lt"/>
              <a:buAutoNum type="arabicPeriod"/>
            </a:pPr>
            <a:r>
              <a:rPr lang="en-GB" b="1" dirty="0" smtClean="0">
                <a:latin typeface="Comic Sans MS" panose="030F0702030302020204" pitchFamily="66" charset="0"/>
              </a:rPr>
              <a:t>What is the forgetting curve? </a:t>
            </a:r>
            <a:r>
              <a:rPr lang="en-GB" dirty="0" smtClean="0">
                <a:latin typeface="Comic Sans MS" panose="030F0702030302020204" pitchFamily="66" charset="0"/>
              </a:rPr>
              <a:t>Play: </a:t>
            </a:r>
            <a:r>
              <a:rPr lang="en-GB" dirty="0" smtClean="0">
                <a:latin typeface="Comic Sans MS" panose="030F0702030302020204" pitchFamily="66" charset="0"/>
                <a:hlinkClick r:id="rId5"/>
              </a:rPr>
              <a:t>https</a:t>
            </a:r>
            <a:r>
              <a:rPr lang="en-GB" dirty="0">
                <a:latin typeface="Comic Sans MS" panose="030F0702030302020204" pitchFamily="66" charset="0"/>
                <a:hlinkClick r:id="rId5"/>
              </a:rPr>
              <a:t>://</a:t>
            </a:r>
            <a:r>
              <a:rPr lang="en-GB" dirty="0" smtClean="0">
                <a:latin typeface="Comic Sans MS" panose="030F0702030302020204" pitchFamily="66" charset="0"/>
                <a:hlinkClick r:id="rId5"/>
              </a:rPr>
              <a:t>youtu.be/SCsQHe-NpaM</a:t>
            </a:r>
            <a:r>
              <a:rPr lang="en-GB" dirty="0" smtClean="0">
                <a:latin typeface="Comic Sans MS" panose="030F0702030302020204" pitchFamily="66" charset="0"/>
              </a:rPr>
              <a:t> </a:t>
            </a:r>
          </a:p>
          <a:p>
            <a:pPr marL="342900" indent="-342900">
              <a:buFont typeface="+mj-lt"/>
              <a:buAutoNum type="arabicPeriod"/>
            </a:pPr>
            <a:endParaRPr lang="en-US" dirty="0">
              <a:latin typeface="Comic Sans MS" panose="030F0702030302020204" pitchFamily="66" charset="0"/>
            </a:endParaRPr>
          </a:p>
          <a:p>
            <a:pPr marL="342900" indent="-342900">
              <a:buFont typeface="+mj-lt"/>
              <a:buAutoNum type="arabicPeriod"/>
            </a:pPr>
            <a:r>
              <a:rPr lang="en-US" b="1" dirty="0" smtClean="0">
                <a:latin typeface="Comic Sans MS" panose="030F0702030302020204" pitchFamily="66" charset="0"/>
              </a:rPr>
              <a:t>Spaced Repetition </a:t>
            </a:r>
            <a:r>
              <a:rPr lang="en-US" dirty="0">
                <a:latin typeface="Comic Sans MS" panose="030F0702030302020204" pitchFamily="66" charset="0"/>
              </a:rPr>
              <a:t>– play: </a:t>
            </a:r>
            <a:r>
              <a:rPr lang="en-US" dirty="0">
                <a:latin typeface="Comic Sans MS" panose="030F0702030302020204" pitchFamily="66" charset="0"/>
                <a:hlinkClick r:id="rId6"/>
              </a:rPr>
              <a:t>https://</a:t>
            </a:r>
            <a:r>
              <a:rPr lang="en-US" dirty="0" smtClean="0">
                <a:latin typeface="Comic Sans MS" panose="030F0702030302020204" pitchFamily="66" charset="0"/>
                <a:hlinkClick r:id="rId6"/>
              </a:rPr>
              <a:t>www.youtube.com/watch?v=cVf38y07cfk</a:t>
            </a:r>
            <a:r>
              <a:rPr lang="en-US" dirty="0" smtClean="0">
                <a:latin typeface="Comic Sans MS" panose="030F0702030302020204" pitchFamily="66" charset="0"/>
              </a:rPr>
              <a:t> </a:t>
            </a:r>
            <a:endParaRPr lang="en-GB" dirty="0" smtClean="0">
              <a:latin typeface="Comic Sans MS" panose="030F0702030302020204" pitchFamily="66" charset="0"/>
            </a:endParaRPr>
          </a:p>
        </p:txBody>
      </p:sp>
    </p:spTree>
    <p:extLst>
      <p:ext uri="{BB962C8B-B14F-4D97-AF65-F5344CB8AC3E}">
        <p14:creationId xmlns:p14="http://schemas.microsoft.com/office/powerpoint/2010/main" val="161714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5560" y="266459"/>
            <a:ext cx="1820428" cy="182043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838200" y="365125"/>
            <a:ext cx="9238488" cy="1325563"/>
          </a:xfrm>
        </p:spPr>
        <p:txBody>
          <a:bodyPr>
            <a:normAutofit/>
          </a:bodyPr>
          <a:lstStyle/>
          <a:p>
            <a:r>
              <a:rPr lang="en-US" sz="4000" b="1" dirty="0">
                <a:latin typeface="Comic Sans MS" panose="030F0702030302020204" pitchFamily="66" charset="0"/>
              </a:rPr>
              <a:t>Applying effective interleaving</a:t>
            </a:r>
          </a:p>
        </p:txBody>
      </p:sp>
      <p:sp>
        <p:nvSpPr>
          <p:cNvPr id="8" name="Content Placeholder 7"/>
          <p:cNvSpPr>
            <a:spLocks noGrp="1"/>
          </p:cNvSpPr>
          <p:nvPr>
            <p:ph idx="1"/>
          </p:nvPr>
        </p:nvSpPr>
        <p:spPr>
          <a:xfrm>
            <a:off x="438912" y="1834769"/>
            <a:ext cx="4700016" cy="4593836"/>
          </a:xfrm>
        </p:spPr>
        <p:txBody>
          <a:bodyPr>
            <a:normAutofit fontScale="70000" lnSpcReduction="20000"/>
          </a:bodyPr>
          <a:lstStyle/>
          <a:p>
            <a:pPr marL="514350" indent="-514350">
              <a:buFont typeface="+mj-lt"/>
              <a:buAutoNum type="arabicPeriod"/>
            </a:pPr>
            <a:r>
              <a:rPr lang="en-US" sz="2400" b="1" dirty="0">
                <a:latin typeface="Comic Sans MS" panose="030F0702030302020204" pitchFamily="66" charset="0"/>
              </a:rPr>
              <a:t>Break units down </a:t>
            </a:r>
            <a:r>
              <a:rPr lang="en-US" sz="2400" dirty="0">
                <a:latin typeface="Comic Sans MS" panose="030F0702030302020204" pitchFamily="66" charset="0"/>
              </a:rPr>
              <a:t>into </a:t>
            </a:r>
            <a:r>
              <a:rPr lang="en-US" sz="2400" b="1" dirty="0">
                <a:latin typeface="Comic Sans MS" panose="030F0702030302020204" pitchFamily="66" charset="0"/>
              </a:rPr>
              <a:t>small chunks </a:t>
            </a:r>
            <a:r>
              <a:rPr lang="en-US" sz="2400" dirty="0">
                <a:latin typeface="Comic Sans MS" panose="030F0702030302020204" pitchFamily="66" charset="0"/>
              </a:rPr>
              <a:t>and split these over a few days rather than revising one whole topic all at once</a:t>
            </a:r>
            <a:r>
              <a:rPr lang="en-US" sz="2400" dirty="0" smtClean="0">
                <a:latin typeface="Comic Sans MS" panose="030F0702030302020204" pitchFamily="66" charset="0"/>
              </a:rPr>
              <a:t>.</a:t>
            </a:r>
          </a:p>
          <a:p>
            <a:pPr marL="514350" indent="-514350">
              <a:buFont typeface="+mj-lt"/>
              <a:buAutoNum type="arabicPeriod"/>
            </a:pPr>
            <a:endParaRPr lang="en-US" sz="2400" dirty="0">
              <a:latin typeface="Comic Sans MS" panose="030F0702030302020204" pitchFamily="66" charset="0"/>
            </a:endParaRPr>
          </a:p>
          <a:p>
            <a:pPr marL="514350" indent="-514350">
              <a:buFont typeface="+mj-lt"/>
              <a:buAutoNum type="arabicPeriod"/>
            </a:pPr>
            <a:r>
              <a:rPr lang="en-US" sz="2400" dirty="0">
                <a:latin typeface="Comic Sans MS" panose="030F0702030302020204" pitchFamily="66" charset="0"/>
              </a:rPr>
              <a:t>Decide on the </a:t>
            </a:r>
            <a:r>
              <a:rPr lang="en-US" sz="2400" b="1" dirty="0">
                <a:latin typeface="Comic Sans MS" panose="030F0702030302020204" pitchFamily="66" charset="0"/>
              </a:rPr>
              <a:t>key topics you need to learn</a:t>
            </a:r>
            <a:r>
              <a:rPr lang="en-US" sz="2400" dirty="0">
                <a:latin typeface="Comic Sans MS" panose="030F0702030302020204" pitchFamily="66" charset="0"/>
              </a:rPr>
              <a:t> for each subject. </a:t>
            </a:r>
            <a:endParaRPr lang="en-US" sz="2400" dirty="0" smtClean="0">
              <a:latin typeface="Comic Sans MS" panose="030F0702030302020204" pitchFamily="66" charset="0"/>
            </a:endParaRPr>
          </a:p>
          <a:p>
            <a:pPr marL="514350" indent="-514350">
              <a:buFont typeface="+mj-lt"/>
              <a:buAutoNum type="arabicPeriod"/>
            </a:pPr>
            <a:endParaRPr lang="en-US" sz="2400" dirty="0" smtClean="0">
              <a:latin typeface="Comic Sans MS" panose="030F0702030302020204" pitchFamily="66" charset="0"/>
            </a:endParaRPr>
          </a:p>
          <a:p>
            <a:pPr marL="514350" indent="-514350">
              <a:buFont typeface="+mj-lt"/>
              <a:buAutoNum type="arabicPeriod"/>
            </a:pPr>
            <a:r>
              <a:rPr lang="en-US" sz="2400" dirty="0" smtClean="0">
                <a:latin typeface="Comic Sans MS" panose="030F0702030302020204" pitchFamily="66" charset="0"/>
              </a:rPr>
              <a:t>Create </a:t>
            </a:r>
            <a:r>
              <a:rPr lang="en-US" sz="2400" dirty="0">
                <a:latin typeface="Comic Sans MS" panose="030F0702030302020204" pitchFamily="66" charset="0"/>
              </a:rPr>
              <a:t>a </a:t>
            </a:r>
            <a:r>
              <a:rPr lang="en-US" sz="2400" b="1" dirty="0">
                <a:latin typeface="Comic Sans MS" panose="030F0702030302020204" pitchFamily="66" charset="0"/>
              </a:rPr>
              <a:t>revision timetable </a:t>
            </a:r>
            <a:r>
              <a:rPr lang="en-US" sz="2400" dirty="0">
                <a:latin typeface="Comic Sans MS" panose="030F0702030302020204" pitchFamily="66" charset="0"/>
              </a:rPr>
              <a:t>to organise your time and space your learning. </a:t>
            </a:r>
            <a:endParaRPr lang="en-US" sz="2400" dirty="0" smtClean="0">
              <a:latin typeface="Comic Sans MS" panose="030F0702030302020204" pitchFamily="66" charset="0"/>
            </a:endParaRPr>
          </a:p>
          <a:p>
            <a:pPr marL="514350" indent="-514350">
              <a:buFont typeface="+mj-lt"/>
              <a:buAutoNum type="arabicPeriod"/>
            </a:pPr>
            <a:endParaRPr lang="en-US" sz="2400" dirty="0" smtClean="0">
              <a:latin typeface="Comic Sans MS" panose="030F0702030302020204" pitchFamily="66" charset="0"/>
            </a:endParaRPr>
          </a:p>
          <a:p>
            <a:pPr marL="514350" indent="-514350">
              <a:buFont typeface="+mj-lt"/>
              <a:buAutoNum type="arabicPeriod"/>
            </a:pPr>
            <a:r>
              <a:rPr lang="en-US" sz="2400" b="1" dirty="0">
                <a:latin typeface="Comic Sans MS" panose="030F0702030302020204" pitchFamily="66" charset="0"/>
              </a:rPr>
              <a:t>Focus on quality and not quantity- short targeted bursts are more </a:t>
            </a:r>
            <a:r>
              <a:rPr lang="en-US" sz="2400" b="1" dirty="0" smtClean="0">
                <a:latin typeface="Comic Sans MS" panose="030F0702030302020204" pitchFamily="66" charset="0"/>
              </a:rPr>
              <a:t>effective.</a:t>
            </a:r>
          </a:p>
          <a:p>
            <a:pPr marL="514350" indent="-514350">
              <a:buFont typeface="+mj-lt"/>
              <a:buAutoNum type="arabicPeriod"/>
            </a:pPr>
            <a:endParaRPr lang="en-US" sz="2400" b="1" dirty="0" smtClean="0">
              <a:latin typeface="Comic Sans MS" panose="030F0702030302020204" pitchFamily="66" charset="0"/>
            </a:endParaRPr>
          </a:p>
          <a:p>
            <a:pPr marL="514350" indent="-514350">
              <a:buFont typeface="+mj-lt"/>
              <a:buAutoNum type="arabicPeriod"/>
            </a:pPr>
            <a:r>
              <a:rPr lang="en-GB" sz="2400" dirty="0" smtClean="0">
                <a:latin typeface="Comic Sans MS" panose="030F0702030302020204" pitchFamily="66" charset="0"/>
              </a:rPr>
              <a:t>Do </a:t>
            </a:r>
            <a:r>
              <a:rPr lang="en-GB" sz="2400" dirty="0">
                <a:latin typeface="Comic Sans MS" panose="030F0702030302020204" pitchFamily="66" charset="0"/>
              </a:rPr>
              <a:t>little and often, and mix it up everyday</a:t>
            </a:r>
            <a:r>
              <a:rPr lang="en-GB" sz="2400" dirty="0" smtClean="0">
                <a:latin typeface="Comic Sans MS" panose="030F0702030302020204" pitchFamily="66" charset="0"/>
              </a:rPr>
              <a:t>!  Variety </a:t>
            </a:r>
            <a:r>
              <a:rPr lang="en-GB" sz="2400" dirty="0">
                <a:latin typeface="Comic Sans MS" panose="030F0702030302020204" pitchFamily="66" charset="0"/>
              </a:rPr>
              <a:t>is, after all, the spice of life! </a:t>
            </a:r>
            <a:endParaRPr lang="en-US" sz="2400" dirty="0">
              <a:latin typeface="Comic Sans MS" panose="030F0702030302020204" pitchFamily="66" charset="0"/>
            </a:endParaRPr>
          </a:p>
          <a:p>
            <a:pPr marL="514350" indent="-514350">
              <a:buFont typeface="+mj-lt"/>
              <a:buAutoNum type="arabicPeriod"/>
            </a:pPr>
            <a:endParaRPr lang="en-US" sz="2400" b="1" dirty="0">
              <a:latin typeface="Comic Sans MS" panose="030F0702030302020204" pitchFamily="66" charset="0"/>
            </a:endParaRPr>
          </a:p>
          <a:p>
            <a:pPr marL="514350" indent="-514350">
              <a:buFont typeface="+mj-lt"/>
              <a:buAutoNum type="arabicPeriod"/>
            </a:pPr>
            <a:endParaRPr lang="en-US" sz="2400" dirty="0">
              <a:latin typeface="Comic Sans MS" panose="030F0702030302020204" pitchFamily="66" charset="0"/>
            </a:endParaRPr>
          </a:p>
          <a:p>
            <a:pPr marL="514350" indent="-514350">
              <a:buFont typeface="+mj-lt"/>
              <a:buAutoNum type="arabicPeriod"/>
            </a:pPr>
            <a:endParaRPr lang="en-US" sz="2400" dirty="0">
              <a:latin typeface="Comic Sans MS" panose="030F0702030302020204" pitchFamily="66" charset="0"/>
            </a:endParaRPr>
          </a:p>
          <a:p>
            <a:pPr marL="342900" indent="-342900"/>
            <a:endParaRPr lang="en-US" sz="2400" dirty="0">
              <a:latin typeface="Comic Sans MS" panose="030F0702030302020204" pitchFamily="66" charset="0"/>
            </a:endParaRPr>
          </a:p>
        </p:txBody>
      </p:sp>
      <p:pic>
        <p:nvPicPr>
          <p:cNvPr id="10" name="Picture 9">
            <a:extLst>
              <a:ext uri="{FF2B5EF4-FFF2-40B4-BE49-F238E27FC236}">
                <a16:creationId xmlns="" xmlns:a16="http://schemas.microsoft.com/office/drawing/2014/main" id="{BE485230-F8E7-C843-91FE-4F7F2401389A}"/>
              </a:ext>
            </a:extLst>
          </p:cNvPr>
          <p:cNvPicPr>
            <a:picLocks noChangeAspect="1"/>
          </p:cNvPicPr>
          <p:nvPr/>
        </p:nvPicPr>
        <p:blipFill>
          <a:blip r:embed="rId4"/>
          <a:stretch>
            <a:fillRect/>
          </a:stretch>
        </p:blipFill>
        <p:spPr>
          <a:xfrm>
            <a:off x="5301635" y="1490472"/>
            <a:ext cx="4204652" cy="2842862"/>
          </a:xfrm>
          <a:prstGeom prst="rect">
            <a:avLst/>
          </a:prstGeom>
        </p:spPr>
      </p:pic>
      <p:pic>
        <p:nvPicPr>
          <p:cNvPr id="11" name="Picture 10">
            <a:extLst>
              <a:ext uri="{FF2B5EF4-FFF2-40B4-BE49-F238E27FC236}">
                <a16:creationId xmlns="" xmlns:a16="http://schemas.microsoft.com/office/drawing/2014/main" id="{E31C32DD-E9D4-2E40-BB4A-4AD8FB47B94F}"/>
              </a:ext>
            </a:extLst>
          </p:cNvPr>
          <p:cNvPicPr>
            <a:picLocks noChangeAspect="1"/>
          </p:cNvPicPr>
          <p:nvPr/>
        </p:nvPicPr>
        <p:blipFill>
          <a:blip r:embed="rId5"/>
          <a:stretch>
            <a:fillRect/>
          </a:stretch>
        </p:blipFill>
        <p:spPr>
          <a:xfrm>
            <a:off x="8066171" y="3592205"/>
            <a:ext cx="3384948" cy="2528264"/>
          </a:xfrm>
          <a:prstGeom prst="rect">
            <a:avLst/>
          </a:prstGeom>
        </p:spPr>
      </p:pic>
      <p:sp>
        <p:nvSpPr>
          <p:cNvPr id="12" name="Rectangle 11"/>
          <p:cNvSpPr/>
          <p:nvPr/>
        </p:nvSpPr>
        <p:spPr>
          <a:xfrm>
            <a:off x="6723888" y="5979331"/>
            <a:ext cx="5468112" cy="900246"/>
          </a:xfrm>
          <a:prstGeom prst="rect">
            <a:avLst/>
          </a:prstGeom>
          <a:solidFill>
            <a:schemeClr val="bg1"/>
          </a:solidFill>
          <a:ln>
            <a:solidFill>
              <a:schemeClr val="accent1"/>
            </a:solidFill>
          </a:ln>
        </p:spPr>
        <p:txBody>
          <a:bodyPr wrap="square">
            <a:spAutoFit/>
          </a:bodyPr>
          <a:lstStyle/>
          <a:p>
            <a:r>
              <a:rPr lang="en-US" sz="1050" b="1" dirty="0">
                <a:latin typeface="Comic Sans MS" panose="030F0702030302020204" pitchFamily="66" charset="0"/>
              </a:rPr>
              <a:t>Learned: </a:t>
            </a:r>
            <a:r>
              <a:rPr lang="en-US" sz="1050" dirty="0">
                <a:latin typeface="Comic Sans MS" panose="030F0702030302020204" pitchFamily="66" charset="0"/>
              </a:rPr>
              <a:t>in this lesson, you will understand what active recall, retention and desirable difficulty are.</a:t>
            </a:r>
          </a:p>
          <a:p>
            <a:endParaRPr lang="en-US" sz="1050" dirty="0">
              <a:latin typeface="Comic Sans MS" panose="030F0702030302020204" pitchFamily="66" charset="0"/>
            </a:endParaRPr>
          </a:p>
          <a:p>
            <a:r>
              <a:rPr lang="en-US" sz="1050" b="1" dirty="0">
                <a:latin typeface="Comic Sans MS" panose="030F0702030302020204" pitchFamily="66" charset="0"/>
              </a:rPr>
              <a:t>Wise: </a:t>
            </a:r>
            <a:r>
              <a:rPr lang="en-US" sz="1050" dirty="0">
                <a:latin typeface="Comic Sans MS" panose="030F0702030302020204" pitchFamily="66" charset="0"/>
              </a:rPr>
              <a:t>you will know how to revise in a way that helps you truly learn (and </a:t>
            </a:r>
            <a:r>
              <a:rPr lang="en-US" sz="1050" dirty="0" err="1">
                <a:latin typeface="Comic Sans MS" panose="030F0702030302020204" pitchFamily="66" charset="0"/>
              </a:rPr>
              <a:t>memorise</a:t>
            </a:r>
            <a:r>
              <a:rPr lang="en-US" sz="1050" dirty="0">
                <a:latin typeface="Comic Sans MS" panose="030F0702030302020204" pitchFamily="66" charset="0"/>
              </a:rPr>
              <a:t>) information so that you can effectively retrieve it later.</a:t>
            </a:r>
            <a:endParaRPr lang="en-GB" sz="1050" dirty="0">
              <a:latin typeface="Comic Sans MS" panose="030F0702030302020204" pitchFamily="66" charset="0"/>
            </a:endParaRPr>
          </a:p>
        </p:txBody>
      </p:sp>
    </p:spTree>
    <p:extLst>
      <p:ext uri="{BB962C8B-B14F-4D97-AF65-F5344CB8AC3E}">
        <p14:creationId xmlns:p14="http://schemas.microsoft.com/office/powerpoint/2010/main" val="318110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933" y="150589"/>
            <a:ext cx="4798555" cy="1214572"/>
          </a:xfrm>
          <a:prstGeom prst="rect">
            <a:avLst/>
          </a:prstGeom>
        </p:spPr>
      </p:pic>
      <p:sp>
        <p:nvSpPr>
          <p:cNvPr id="3" name="TextBox 2"/>
          <p:cNvSpPr txBox="1"/>
          <p:nvPr/>
        </p:nvSpPr>
        <p:spPr>
          <a:xfrm>
            <a:off x="5582455" y="150589"/>
            <a:ext cx="6478073" cy="1631216"/>
          </a:xfrm>
          <a:prstGeom prst="rect">
            <a:avLst/>
          </a:prstGeom>
          <a:noFill/>
        </p:spPr>
        <p:txBody>
          <a:bodyPr wrap="square" rtlCol="0">
            <a:spAutoFit/>
          </a:bodyPr>
          <a:lstStyle/>
          <a:p>
            <a:r>
              <a:rPr lang="en-GB" sz="2000" i="1" dirty="0" smtClean="0">
                <a:latin typeface="Comic Sans MS" panose="030F0702030302020204" pitchFamily="66" charset="0"/>
              </a:rPr>
              <a:t>Here is an example if what an interleaved timetable should look like. It seems counterintuitive but the results are immense.</a:t>
            </a:r>
          </a:p>
          <a:p>
            <a:endParaRPr lang="en-GB" sz="2000" i="1" dirty="0">
              <a:latin typeface="Comic Sans MS" panose="030F0702030302020204" pitchFamily="66" charset="0"/>
            </a:endParaRPr>
          </a:p>
          <a:p>
            <a:endParaRPr lang="en-GB" sz="2000" i="1"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324655" y="1699272"/>
            <a:ext cx="5257800" cy="2867025"/>
          </a:xfrm>
          <a:prstGeom prst="rect">
            <a:avLst/>
          </a:prstGeom>
        </p:spPr>
      </p:pic>
      <p:sp>
        <p:nvSpPr>
          <p:cNvPr id="5" name="Multiply 4"/>
          <p:cNvSpPr/>
          <p:nvPr/>
        </p:nvSpPr>
        <p:spPr>
          <a:xfrm>
            <a:off x="3777434" y="3703412"/>
            <a:ext cx="2434107" cy="172576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5927702" y="1699272"/>
            <a:ext cx="5379949" cy="289838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0137" y="3283152"/>
            <a:ext cx="1762761" cy="2017466"/>
          </a:xfrm>
          <a:prstGeom prst="rect">
            <a:avLst/>
          </a:prstGeom>
        </p:spPr>
      </p:pic>
      <p:pic>
        <p:nvPicPr>
          <p:cNvPr id="9" name="Picture 8"/>
          <p:cNvPicPr>
            <a:picLocks noChangeAspect="1"/>
          </p:cNvPicPr>
          <p:nvPr/>
        </p:nvPicPr>
        <p:blipFill>
          <a:blip r:embed="rId6"/>
          <a:stretch>
            <a:fillRect/>
          </a:stretch>
        </p:blipFill>
        <p:spPr>
          <a:xfrm>
            <a:off x="195933" y="5523431"/>
            <a:ext cx="11864595" cy="1078368"/>
          </a:xfrm>
          <a:prstGeom prst="rect">
            <a:avLst/>
          </a:prstGeom>
        </p:spPr>
      </p:pic>
    </p:spTree>
    <p:extLst>
      <p:ext uri="{BB962C8B-B14F-4D97-AF65-F5344CB8AC3E}">
        <p14:creationId xmlns:p14="http://schemas.microsoft.com/office/powerpoint/2010/main" val="3478917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10208"/>
          <a:ext cx="12169004" cy="6847794"/>
        </p:xfrm>
        <a:graphic>
          <a:graphicData uri="http://schemas.openxmlformats.org/drawingml/2006/table">
            <a:tbl>
              <a:tblPr firstRow="1" bandRow="1">
                <a:tableStyleId>{5C22544A-7EE6-4342-B048-85BDC9FD1C3A}</a:tableStyleId>
              </a:tblPr>
              <a:tblGrid>
                <a:gridCol w="1008993"/>
                <a:gridCol w="2093380"/>
                <a:gridCol w="2430231"/>
                <a:gridCol w="2336760"/>
                <a:gridCol w="2149821"/>
                <a:gridCol w="2149819"/>
              </a:tblGrid>
              <a:tr h="420194">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smtClean="0">
                          <a:latin typeface="Comic Sans MS" panose="030F0702030302020204" pitchFamily="66" charset="0"/>
                        </a:rPr>
                        <a:t>Monday</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omic Sans MS" panose="030F0702030302020204" pitchFamily="66" charset="0"/>
                        </a:rPr>
                        <a:t>Tuesday</a:t>
                      </a:r>
                      <a:r>
                        <a:rPr lang="en-GB" sz="1600" dirty="0" smtClean="0">
                          <a:latin typeface="Comic Sans MS" panose="030F0702030302020204" pitchFamily="66" charset="0"/>
                        </a:rPr>
                        <a:t>ay</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omic Sans MS" panose="030F0702030302020204" pitchFamily="66" charset="0"/>
                        </a:rPr>
                        <a:t>Wednesday</a:t>
                      </a:r>
                      <a:endParaRPr lang="en-GB" sz="1600" dirty="0" smtClean="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smtClean="0">
                          <a:latin typeface="Comic Sans MS" panose="030F0702030302020204" pitchFamily="66" charset="0"/>
                        </a:rPr>
                        <a:t>Thursday</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smtClean="0">
                          <a:latin typeface="Comic Sans MS" panose="030F0702030302020204" pitchFamily="66" charset="0"/>
                        </a:rPr>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5520">
                <a:tc>
                  <a:txBody>
                    <a:bodyPr/>
                    <a:lstStyle/>
                    <a:p>
                      <a:pPr algn="ctr"/>
                      <a:r>
                        <a:rPr lang="en-GB" sz="1600" dirty="0" smtClean="0">
                          <a:latin typeface="Comic Sans MS" panose="030F0702030302020204" pitchFamily="66" charset="0"/>
                        </a:rPr>
                        <a:t>Topic 1</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rgbClr val="FF0000"/>
                          </a:solidFill>
                          <a:latin typeface="Comic Sans MS" panose="030F0702030302020204" pitchFamily="66" charset="0"/>
                        </a:rPr>
                        <a:t>Sociology –</a:t>
                      </a:r>
                      <a:r>
                        <a:rPr lang="en-US" sz="1600" baseline="0" dirty="0" smtClean="0">
                          <a:solidFill>
                            <a:srgbClr val="FF0000"/>
                          </a:solidFill>
                          <a:latin typeface="Comic Sans MS" panose="030F0702030302020204" pitchFamily="66" charset="0"/>
                        </a:rPr>
                        <a:t> family social structure</a:t>
                      </a:r>
                      <a:endParaRPr lang="en-GB" sz="16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latin typeface="Comic Sans MS" panose="030F0702030302020204" pitchFamily="66" charset="0"/>
                        </a:rPr>
                        <a:t>Media</a:t>
                      </a:r>
                      <a:r>
                        <a:rPr lang="en-US" sz="1600" baseline="0" dirty="0" smtClean="0">
                          <a:solidFill>
                            <a:srgbClr val="00B050"/>
                          </a:solidFill>
                          <a:latin typeface="Comic Sans MS" panose="030F0702030302020204" pitchFamily="66" charset="0"/>
                        </a:rPr>
                        <a:t> – narrative theory</a:t>
                      </a:r>
                      <a:endParaRPr lang="en-GB" sz="16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Comic Sans MS" panose="030F0702030302020204" pitchFamily="66" charset="0"/>
                        </a:rPr>
                        <a:t>Spanish – Imperfect tense</a:t>
                      </a:r>
                      <a:endParaRPr lang="en-GB" sz="1600" dirty="0" smtClean="0">
                        <a:latin typeface="Comic Sans MS" panose="030F0702030302020204" pitchFamily="66" charset="0"/>
                      </a:endParaRPr>
                    </a:p>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latin typeface="Comic Sans MS" panose="030F0702030302020204" pitchFamily="66" charset="0"/>
                        </a:rPr>
                        <a:t>Media</a:t>
                      </a:r>
                      <a:r>
                        <a:rPr lang="en-US" sz="1600" baseline="0" dirty="0" smtClean="0">
                          <a:solidFill>
                            <a:srgbClr val="00B050"/>
                          </a:solidFill>
                          <a:latin typeface="Comic Sans MS" panose="030F0702030302020204" pitchFamily="66" charset="0"/>
                        </a:rPr>
                        <a:t> – gender identity theory</a:t>
                      </a:r>
                      <a:endParaRPr lang="en-GB" sz="1600" dirty="0" smtClean="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5520">
                <a:tc>
                  <a:txBody>
                    <a:bodyPr/>
                    <a:lstStyle/>
                    <a:p>
                      <a:pPr algn="ctr"/>
                      <a:r>
                        <a:rPr lang="en-GB" sz="1600" dirty="0" smtClean="0">
                          <a:latin typeface="Comic Sans MS" panose="030F0702030302020204" pitchFamily="66" charset="0"/>
                        </a:rPr>
                        <a:t>Topic 2</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rgbClr val="00B050"/>
                          </a:solidFill>
                          <a:latin typeface="Comic Sans MS" panose="030F0702030302020204" pitchFamily="66" charset="0"/>
                        </a:rPr>
                        <a:t>Media</a:t>
                      </a:r>
                      <a:r>
                        <a:rPr lang="en-US" sz="1600" baseline="0" dirty="0" smtClean="0">
                          <a:solidFill>
                            <a:srgbClr val="00B050"/>
                          </a:solidFill>
                          <a:latin typeface="Comic Sans MS" panose="030F0702030302020204" pitchFamily="66" charset="0"/>
                        </a:rPr>
                        <a:t> - genre</a:t>
                      </a:r>
                      <a:endParaRPr lang="en-GB" sz="16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latin typeface="Comic Sans MS" panose="030F0702030302020204" pitchFamily="66" charset="0"/>
                        </a:rPr>
                        <a:t>Sociology –</a:t>
                      </a:r>
                      <a:r>
                        <a:rPr lang="en-US" sz="1600" baseline="0" dirty="0" smtClean="0">
                          <a:solidFill>
                            <a:srgbClr val="FF0000"/>
                          </a:solidFill>
                          <a:latin typeface="Comic Sans MS" panose="030F0702030302020204" pitchFamily="66" charset="0"/>
                        </a:rPr>
                        <a:t> functionalism</a:t>
                      </a:r>
                      <a:endParaRPr lang="en-GB" sz="1600" dirty="0" smtClean="0">
                        <a:solidFill>
                          <a:srgbClr val="FF0000"/>
                        </a:solidFill>
                        <a:latin typeface="Comic Sans MS" panose="030F0702030302020204" pitchFamily="66" charset="0"/>
                      </a:endParaRPr>
                    </a:p>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rgbClr val="FF0000"/>
                          </a:solidFill>
                          <a:latin typeface="Comic Sans MS" panose="030F0702030302020204" pitchFamily="66" charset="0"/>
                        </a:rPr>
                        <a:t>Sociology –</a:t>
                      </a:r>
                      <a:r>
                        <a:rPr lang="en-US" sz="1600" baseline="0" dirty="0" smtClean="0">
                          <a:solidFill>
                            <a:srgbClr val="FF0000"/>
                          </a:solidFill>
                          <a:latin typeface="Comic Sans MS" panose="030F0702030302020204" pitchFamily="66" charset="0"/>
                        </a:rPr>
                        <a:t> impact of government legislation</a:t>
                      </a:r>
                      <a:endParaRPr lang="en-GB" sz="16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5520">
                <a:tc>
                  <a:txBody>
                    <a:bodyPr/>
                    <a:lstStyle/>
                    <a:p>
                      <a:pPr algn="ctr"/>
                      <a:r>
                        <a:rPr lang="en-GB" sz="1600" dirty="0" smtClean="0">
                          <a:latin typeface="Comic Sans MS" panose="030F0702030302020204" pitchFamily="66" charset="0"/>
                        </a:rPr>
                        <a:t>Topic 3</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omic Sans MS" panose="030F0702030302020204" pitchFamily="66" charset="0"/>
                        </a:rPr>
                        <a:t>Spanish – preterite tense </a:t>
                      </a:r>
                      <a:r>
                        <a:rPr lang="en-US" sz="1600" dirty="0" err="1" smtClean="0">
                          <a:latin typeface="Comic Sans MS" panose="030F0702030302020204" pitchFamily="66" charset="0"/>
                        </a:rPr>
                        <a:t>yo</a:t>
                      </a:r>
                      <a:r>
                        <a:rPr lang="en-US" sz="1600" dirty="0" smtClean="0">
                          <a:latin typeface="Comic Sans MS" panose="030F0702030302020204" pitchFamily="66" charset="0"/>
                        </a:rPr>
                        <a:t> form</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Comic Sans MS" panose="030F0702030302020204" pitchFamily="66" charset="0"/>
                        </a:rPr>
                        <a:t>Spanish – preterite tense all forms</a:t>
                      </a:r>
                      <a:endParaRPr lang="en-GB" sz="1600" dirty="0" smtClean="0">
                        <a:latin typeface="Comic Sans MS" panose="030F0702030302020204" pitchFamily="66" charset="0"/>
                      </a:endParaRPr>
                    </a:p>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latin typeface="Comic Sans MS" panose="030F0702030302020204" pitchFamily="66" charset="0"/>
                        </a:rPr>
                        <a:t>Sociology –</a:t>
                      </a:r>
                      <a:r>
                        <a:rPr lang="en-US" sz="1600" baseline="0" dirty="0" smtClean="0">
                          <a:solidFill>
                            <a:srgbClr val="FF0000"/>
                          </a:solidFill>
                          <a:latin typeface="Comic Sans MS" panose="030F0702030302020204" pitchFamily="66" charset="0"/>
                        </a:rPr>
                        <a:t> Marxism</a:t>
                      </a:r>
                      <a:endParaRPr lang="en-GB" sz="1600" dirty="0" smtClean="0">
                        <a:solidFill>
                          <a:srgbClr val="FF0000"/>
                        </a:solidFill>
                        <a:latin typeface="Comic Sans MS" panose="030F0702030302020204" pitchFamily="66" charset="0"/>
                      </a:endParaRPr>
                    </a:p>
                    <a:p>
                      <a:pPr algn="ctr"/>
                      <a:endParaRPr lang="en-GB" sz="16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Comic Sans MS" panose="030F0702030302020204" pitchFamily="66" charset="0"/>
                        </a:rPr>
                        <a:t>Spanish – Imperfect</a:t>
                      </a:r>
                      <a:r>
                        <a:rPr lang="en-US" sz="1600" baseline="0" dirty="0" smtClean="0">
                          <a:latin typeface="Comic Sans MS" panose="030F0702030302020204" pitchFamily="66" charset="0"/>
                        </a:rPr>
                        <a:t> and preterite together</a:t>
                      </a:r>
                      <a:endParaRPr lang="en-GB" sz="1600" dirty="0" smtClean="0">
                        <a:latin typeface="Comic Sans MS" panose="030F0702030302020204" pitchFamily="66" charset="0"/>
                      </a:endParaRPr>
                    </a:p>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5520">
                <a:tc>
                  <a:txBody>
                    <a:bodyPr/>
                    <a:lstStyle/>
                    <a:p>
                      <a:pPr algn="ctr"/>
                      <a:r>
                        <a:rPr lang="en-GB" sz="1600" dirty="0" smtClean="0">
                          <a:latin typeface="Comic Sans MS" panose="030F0702030302020204" pitchFamily="66" charset="0"/>
                        </a:rPr>
                        <a:t>Topic 4</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5520">
                <a:tc>
                  <a:txBody>
                    <a:bodyPr/>
                    <a:lstStyle/>
                    <a:p>
                      <a:pPr algn="ctr"/>
                      <a:r>
                        <a:rPr lang="en-GB" sz="1600" dirty="0" smtClean="0">
                          <a:latin typeface="Comic Sans MS" panose="030F0702030302020204" pitchFamily="66" charset="0"/>
                        </a:rPr>
                        <a:t>Topic 5</a:t>
                      </a: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latin typeface="Comic Sans MS" panose="030F0702030302020204" pitchFamily="66" charset="0"/>
                        </a:rPr>
                        <a:t>Media</a:t>
                      </a:r>
                      <a:r>
                        <a:rPr lang="en-US" sz="1600" baseline="0" dirty="0" smtClean="0">
                          <a:solidFill>
                            <a:srgbClr val="00B050"/>
                          </a:solidFill>
                          <a:latin typeface="Comic Sans MS" panose="030F0702030302020204" pitchFamily="66" charset="0"/>
                        </a:rPr>
                        <a:t> – representation</a:t>
                      </a:r>
                      <a:endParaRPr lang="en-GB" sz="1600" dirty="0" smtClean="0">
                        <a:solidFill>
                          <a:srgbClr val="00B050"/>
                        </a:solidFill>
                        <a:latin typeface="Comic Sans MS" panose="030F0702030302020204" pitchFamily="66" charset="0"/>
                      </a:endParaRPr>
                    </a:p>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rgbClr val="FF0000"/>
                          </a:solidFill>
                          <a:latin typeface="Comic Sans MS" panose="030F0702030302020204" pitchFamily="66" charset="0"/>
                        </a:rPr>
                        <a:t>Sociology –</a:t>
                      </a:r>
                      <a:r>
                        <a:rPr lang="en-US" sz="1600" baseline="0" dirty="0" smtClean="0">
                          <a:solidFill>
                            <a:srgbClr val="FF0000"/>
                          </a:solidFill>
                          <a:latin typeface="Comic Sans MS" panose="030F0702030302020204" pitchFamily="66" charset="0"/>
                        </a:rPr>
                        <a:t> impact of government policies</a:t>
                      </a:r>
                      <a:endParaRPr lang="en-GB" sz="1600" dirty="0" smtClean="0">
                        <a:solidFill>
                          <a:srgbClr val="FF0000"/>
                        </a:solidFill>
                        <a:latin typeface="Comic Sans MS" panose="030F0702030302020204" pitchFamily="66" charset="0"/>
                      </a:endParaRPr>
                    </a:p>
                    <a:p>
                      <a:pPr algn="ctr"/>
                      <a:endParaRPr lang="en-GB" sz="1600" dirty="0">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8187558" y="109624"/>
            <a:ext cx="3384331" cy="461665"/>
          </a:xfrm>
          <a:prstGeom prst="rect">
            <a:avLst/>
          </a:prstGeom>
          <a:solidFill>
            <a:schemeClr val="bg1"/>
          </a:solidFill>
          <a:ln>
            <a:solidFill>
              <a:schemeClr val="tx1"/>
            </a:solidFill>
          </a:ln>
        </p:spPr>
        <p:txBody>
          <a:bodyPr wrap="square" rtlCol="0">
            <a:spAutoFit/>
          </a:bodyPr>
          <a:lstStyle/>
          <a:p>
            <a:pPr algn="ctr"/>
            <a:r>
              <a:rPr lang="en-US" sz="2400" dirty="0" smtClean="0">
                <a:latin typeface="Comic Sans MS" panose="030F0702030302020204" pitchFamily="66" charset="0"/>
              </a:rPr>
              <a:t>Here is an example</a:t>
            </a:r>
            <a:endParaRPr lang="en-GB" sz="2400" dirty="0">
              <a:latin typeface="Comic Sans MS" panose="030F0702030302020204" pitchFamily="66" charset="0"/>
            </a:endParaRPr>
          </a:p>
        </p:txBody>
      </p:sp>
      <p:sp>
        <p:nvSpPr>
          <p:cNvPr id="5" name="TextBox 4"/>
          <p:cNvSpPr txBox="1"/>
          <p:nvPr/>
        </p:nvSpPr>
        <p:spPr>
          <a:xfrm>
            <a:off x="1592316" y="4800608"/>
            <a:ext cx="3384331" cy="1200329"/>
          </a:xfrm>
          <a:prstGeom prst="rect">
            <a:avLst/>
          </a:prstGeom>
          <a:solidFill>
            <a:schemeClr val="bg1"/>
          </a:solidFill>
          <a:ln>
            <a:solidFill>
              <a:schemeClr val="tx1"/>
            </a:solidFill>
          </a:ln>
        </p:spPr>
        <p:txBody>
          <a:bodyPr wrap="square" rtlCol="0">
            <a:spAutoFit/>
          </a:bodyPr>
          <a:lstStyle/>
          <a:p>
            <a:pPr algn="ctr"/>
            <a:r>
              <a:rPr lang="en-US" sz="2400" dirty="0" smtClean="0">
                <a:latin typeface="Comic Sans MS" panose="030F0702030302020204" pitchFamily="66" charset="0"/>
              </a:rPr>
              <a:t>‘Shuffling’ smaller chunks of revision of bigger topics.</a:t>
            </a:r>
            <a:endParaRPr lang="en-GB" sz="2400" dirty="0">
              <a:latin typeface="Comic Sans MS" panose="030F0702030302020204" pitchFamily="66" charset="0"/>
            </a:endParaRPr>
          </a:p>
        </p:txBody>
      </p:sp>
      <p:cxnSp>
        <p:nvCxnSpPr>
          <p:cNvPr id="6" name="Straight Arrow Connector 5"/>
          <p:cNvCxnSpPr>
            <a:stCxn id="5" idx="0"/>
          </p:cNvCxnSpPr>
          <p:nvPr/>
        </p:nvCxnSpPr>
        <p:spPr>
          <a:xfrm flipH="1" flipV="1">
            <a:off x="2522484" y="2606566"/>
            <a:ext cx="761998" cy="2194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284482" y="1250731"/>
            <a:ext cx="383628" cy="354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284482" y="1250731"/>
            <a:ext cx="4808484" cy="354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50723" y="2863141"/>
            <a:ext cx="5018690" cy="2677656"/>
          </a:xfrm>
          <a:prstGeom prst="rect">
            <a:avLst/>
          </a:prstGeom>
          <a:solidFill>
            <a:schemeClr val="bg1"/>
          </a:solidFill>
          <a:ln>
            <a:solidFill>
              <a:schemeClr val="tx1"/>
            </a:solidFill>
          </a:ln>
        </p:spPr>
        <p:txBody>
          <a:bodyPr wrap="square" rtlCol="0">
            <a:spAutoFit/>
          </a:bodyPr>
          <a:lstStyle/>
          <a:p>
            <a:pPr algn="ctr"/>
            <a:r>
              <a:rPr lang="en-US" sz="2400" dirty="0" smtClean="0">
                <a:latin typeface="Comic Sans MS" panose="030F0702030302020204" pitchFamily="66" charset="0"/>
              </a:rPr>
              <a:t>It is said that the optimum focus of time is one ‘Pomodoro’ (25 minutes with a 5 minute break. You may not wish to shuffle as regularly as every 30 minutes, but certainly don’t study one subject for hours on end!</a:t>
            </a:r>
            <a:endParaRPr lang="en-GB" sz="2400" dirty="0">
              <a:latin typeface="Comic Sans MS" panose="030F0702030302020204" pitchFamily="66" charset="0"/>
            </a:endParaRPr>
          </a:p>
        </p:txBody>
      </p:sp>
    </p:spTree>
    <p:extLst>
      <p:ext uri="{BB962C8B-B14F-4D97-AF65-F5344CB8AC3E}">
        <p14:creationId xmlns:p14="http://schemas.microsoft.com/office/powerpoint/2010/main" val="14504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a:xfrm>
            <a:off x="838200" y="396274"/>
            <a:ext cx="10515600" cy="1325563"/>
          </a:xfrm>
        </p:spPr>
        <p:txBody>
          <a:bodyPr>
            <a:normAutofit/>
          </a:bodyPr>
          <a:lstStyle/>
          <a:p>
            <a:r>
              <a:rPr lang="en-US" b="1" i="1" smtClean="0">
                <a:latin typeface="Comic Sans MS" panose="030F0702030302020204" pitchFamily="66" charset="0"/>
              </a:rPr>
              <a:t>Chapter 4: Avoid </a:t>
            </a:r>
            <a:r>
              <a:rPr lang="en-US" b="1" i="1" dirty="0" smtClean="0">
                <a:latin typeface="Comic Sans MS" panose="030F0702030302020204" pitchFamily="66" charset="0"/>
              </a:rPr>
              <a:t>Illusions of Knowing</a:t>
            </a:r>
            <a:endParaRPr lang="en-GB" b="1" i="1" dirty="0">
              <a:latin typeface="Comic Sans MS" panose="030F0702030302020204" pitchFamily="66" charset="0"/>
            </a:endParaRPr>
          </a:p>
        </p:txBody>
      </p:sp>
      <p:sp>
        <p:nvSpPr>
          <p:cNvPr id="8" name="Content Placeholder 7"/>
          <p:cNvSpPr>
            <a:spLocks noGrp="1"/>
          </p:cNvSpPr>
          <p:nvPr>
            <p:ph idx="1"/>
          </p:nvPr>
        </p:nvSpPr>
        <p:spPr/>
        <p:txBody>
          <a:bodyPr>
            <a:normAutofit fontScale="62500" lnSpcReduction="20000"/>
          </a:bodyPr>
          <a:lstStyle/>
          <a:p>
            <a:pPr marL="0" indent="0">
              <a:buNone/>
            </a:pPr>
            <a:endParaRPr lang="en-US" b="1" dirty="0" smtClean="0">
              <a:latin typeface="Comic Sans MS" panose="030F0702030302020204" pitchFamily="66" charset="0"/>
            </a:endParaRPr>
          </a:p>
          <a:p>
            <a:pPr marL="0" indent="0">
              <a:buNone/>
            </a:pPr>
            <a:r>
              <a:rPr lang="en-US" b="1" dirty="0" smtClean="0">
                <a:latin typeface="Comic Sans MS" panose="030F0702030302020204" pitchFamily="66" charset="0"/>
              </a:rPr>
              <a:t>Task) </a:t>
            </a:r>
            <a:r>
              <a:rPr lang="en-US" dirty="0" smtClean="0">
                <a:latin typeface="Comic Sans MS" panose="030F0702030302020204" pitchFamily="66" charset="0"/>
              </a:rPr>
              <a:t>‘Popcorn Read’ the chapter called Avoid Illusions of </a:t>
            </a:r>
            <a:r>
              <a:rPr lang="en-US" dirty="0" smtClean="0">
                <a:latin typeface="Comic Sans MS" panose="030F0702030302020204" pitchFamily="66" charset="0"/>
              </a:rPr>
              <a:t>Knowing</a:t>
            </a:r>
          </a:p>
          <a:p>
            <a:pPr marL="0" indent="0">
              <a:buNone/>
            </a:pPr>
            <a:endParaRPr lang="en-US" dirty="0">
              <a:latin typeface="Comic Sans MS" panose="030F0702030302020204" pitchFamily="66" charset="0"/>
            </a:endParaRPr>
          </a:p>
          <a:p>
            <a:pPr marL="0" indent="0">
              <a:buNone/>
            </a:pPr>
            <a:r>
              <a:rPr lang="en-US" b="1" dirty="0">
                <a:latin typeface="Comic Sans MS" panose="030F0702030302020204" pitchFamily="66" charset="0"/>
              </a:rPr>
              <a:t>Quick Comprehension Check: </a:t>
            </a:r>
            <a:r>
              <a:rPr lang="en-US" dirty="0" smtClean="0">
                <a:latin typeface="Comic Sans MS" panose="030F0702030302020204" pitchFamily="66" charset="0"/>
              </a:rPr>
              <a:t>what is one drawback go studying alone? </a:t>
            </a: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b="1" dirty="0" smtClean="0">
                <a:solidFill>
                  <a:srgbClr val="FF0000"/>
                </a:solidFill>
                <a:latin typeface="Comic Sans MS" panose="030F0702030302020204" pitchFamily="66" charset="0"/>
              </a:rPr>
              <a:t>You are more likely to have misconceptions and not be aware of them. Working in pairs or a group allows others to check your understanding.</a:t>
            </a:r>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dirty="0" smtClean="0">
                <a:latin typeface="Comic Sans MS" panose="030F0702030302020204" pitchFamily="66" charset="0"/>
              </a:rPr>
              <a:t>Then watch the video on the </a:t>
            </a:r>
            <a:r>
              <a:rPr lang="en-US" b="1" dirty="0" smtClean="0">
                <a:latin typeface="Comic Sans MS" panose="030F0702030302020204" pitchFamily="66" charset="0"/>
              </a:rPr>
              <a:t>‘Feynman’ </a:t>
            </a:r>
            <a:r>
              <a:rPr lang="en-US" dirty="0" smtClean="0">
                <a:latin typeface="Comic Sans MS" panose="030F0702030302020204" pitchFamily="66" charset="0"/>
              </a:rPr>
              <a:t>technique.</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hlinkClick r:id="rId3"/>
              </a:rPr>
              <a:t>https://</a:t>
            </a:r>
            <a:r>
              <a:rPr lang="en-US" dirty="0" smtClean="0">
                <a:latin typeface="Comic Sans MS" panose="030F0702030302020204" pitchFamily="66" charset="0"/>
                <a:hlinkClick r:id="rId3"/>
              </a:rPr>
              <a:t>www.youtube.com/watch?v=tkm0TNFzIeg</a:t>
            </a:r>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i="1" dirty="0" smtClean="0">
                <a:latin typeface="Comic Sans MS" panose="030F0702030302020204" pitchFamily="66" charset="0"/>
              </a:rPr>
              <a:t>The video states to ‘write it down’ to explain it, but it would be better to explain it to a peer who can give you feedback to any misconceptions.</a:t>
            </a:r>
          </a:p>
        </p:txBody>
      </p:sp>
      <p:sp>
        <p:nvSpPr>
          <p:cNvPr id="21" name="Content Placeholder 7"/>
          <p:cNvSpPr txBox="1">
            <a:spLocks/>
          </p:cNvSpPr>
          <p:nvPr/>
        </p:nvSpPr>
        <p:spPr>
          <a:xfrm>
            <a:off x="939239" y="3163760"/>
            <a:ext cx="45953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smtClean="0">
              <a:latin typeface="Comic Sans MS" panose="030F0702030302020204" pitchFamily="66" charset="0"/>
            </a:endParaRPr>
          </a:p>
          <a:p>
            <a:pPr marL="0" indent="0">
              <a:buFont typeface="Arial" panose="020B0604020202020204" pitchFamily="34" charset="0"/>
              <a:buNone/>
            </a:pPr>
            <a:endParaRPr lang="en-US" i="1" dirty="0">
              <a:latin typeface="Comic Sans MS" panose="030F0702030302020204" pitchFamily="66" charset="0"/>
            </a:endParaRPr>
          </a:p>
        </p:txBody>
      </p:sp>
    </p:spTree>
    <p:extLst>
      <p:ext uri="{BB962C8B-B14F-4D97-AF65-F5344CB8AC3E}">
        <p14:creationId xmlns:p14="http://schemas.microsoft.com/office/powerpoint/2010/main" val="368578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1" end="11"/>
                                            </p:txEl>
                                          </p:spTgt>
                                        </p:tgtEl>
                                        <p:attrNameLst>
                                          <p:attrName>style.visibility</p:attrName>
                                        </p:attrNameLst>
                                      </p:cBhvr>
                                      <p:to>
                                        <p:strVal val="visible"/>
                                      </p:to>
                                    </p:set>
                                    <p:animEffect transition="in" filter="fade">
                                      <p:cBhvr>
                                        <p:cTn id="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latin typeface="Comic Sans MS" panose="030F0702030302020204" pitchFamily="66" charset="0"/>
              </a:rPr>
              <a:t>Summary:</a:t>
            </a:r>
            <a:endParaRPr lang="en-GB" dirty="0">
              <a:latin typeface="Comic Sans MS" panose="030F0702030302020204" pitchFamily="66" charset="0"/>
            </a:endParaRPr>
          </a:p>
        </p:txBody>
      </p:sp>
      <p:sp>
        <p:nvSpPr>
          <p:cNvPr id="8" name="Content Placeholder 7"/>
          <p:cNvSpPr>
            <a:spLocks noGrp="1"/>
          </p:cNvSpPr>
          <p:nvPr>
            <p:ph idx="1"/>
          </p:nvPr>
        </p:nvSpPr>
        <p:spPr/>
        <p:txBody>
          <a:bodyPr>
            <a:normAutofit fontScale="55000" lnSpcReduction="20000"/>
          </a:bodyPr>
          <a:lstStyle/>
          <a:p>
            <a:pPr>
              <a:buFont typeface="Wingdings" panose="05000000000000000000" pitchFamily="2" charset="2"/>
              <a:buChar char="ü"/>
            </a:pPr>
            <a:endParaRPr lang="en-US" dirty="0">
              <a:latin typeface="Comic Sans MS" panose="030F0702030302020204" pitchFamily="66" charset="0"/>
            </a:endParaRPr>
          </a:p>
          <a:p>
            <a:pPr>
              <a:buFont typeface="Wingdings" panose="05000000000000000000" pitchFamily="2" charset="2"/>
              <a:buChar char="ü"/>
            </a:pPr>
            <a:r>
              <a:rPr lang="en-US" dirty="0" smtClean="0">
                <a:latin typeface="Comic Sans MS" panose="030F0702030302020204" pitchFamily="66" charset="0"/>
              </a:rPr>
              <a:t>Comprehension is true understanding of the key principles of a topic.</a:t>
            </a:r>
          </a:p>
          <a:p>
            <a:pPr>
              <a:buFont typeface="Wingdings" panose="05000000000000000000" pitchFamily="2" charset="2"/>
              <a:buChar char="ü"/>
            </a:pPr>
            <a:endParaRPr lang="en-US" dirty="0">
              <a:latin typeface="Comic Sans MS" panose="030F0702030302020204" pitchFamily="66" charset="0"/>
            </a:endParaRPr>
          </a:p>
          <a:p>
            <a:pPr>
              <a:buFont typeface="Wingdings" panose="05000000000000000000" pitchFamily="2" charset="2"/>
              <a:buChar char="ü"/>
            </a:pPr>
            <a:r>
              <a:rPr lang="en-US" dirty="0" smtClean="0">
                <a:latin typeface="Comic Sans MS" panose="030F0702030302020204" pitchFamily="66" charset="0"/>
              </a:rPr>
              <a:t>Retention is being able to recall information when a situation requires it.</a:t>
            </a:r>
          </a:p>
          <a:p>
            <a:pPr>
              <a:buFont typeface="Wingdings" panose="05000000000000000000" pitchFamily="2" charset="2"/>
              <a:buChar char="ü"/>
            </a:pPr>
            <a:endParaRPr lang="en-US" dirty="0">
              <a:latin typeface="Comic Sans MS" panose="030F0702030302020204" pitchFamily="66" charset="0"/>
            </a:endParaRPr>
          </a:p>
          <a:p>
            <a:pPr>
              <a:buFont typeface="Wingdings" panose="05000000000000000000" pitchFamily="2" charset="2"/>
              <a:buChar char="ü"/>
            </a:pPr>
            <a:r>
              <a:rPr lang="en-US" dirty="0" smtClean="0">
                <a:latin typeface="Comic Sans MS" panose="030F0702030302020204" pitchFamily="66" charset="0"/>
              </a:rPr>
              <a:t>A strong knowledge base requires memorization of a full mental model of a topic.</a:t>
            </a:r>
          </a:p>
          <a:p>
            <a:pPr>
              <a:buFont typeface="Wingdings" panose="05000000000000000000" pitchFamily="2" charset="2"/>
              <a:buChar char="ü"/>
            </a:pPr>
            <a:endParaRPr lang="en-US" dirty="0">
              <a:latin typeface="Comic Sans MS" panose="030F0702030302020204" pitchFamily="66" charset="0"/>
            </a:endParaRPr>
          </a:p>
          <a:p>
            <a:pPr>
              <a:buFont typeface="Wingdings" panose="05000000000000000000" pitchFamily="2" charset="2"/>
              <a:buChar char="ü"/>
            </a:pPr>
            <a:r>
              <a:rPr lang="en-US" dirty="0" smtClean="0">
                <a:latin typeface="Comic Sans MS" panose="030F0702030302020204" pitchFamily="66" charset="0"/>
              </a:rPr>
              <a:t>To make information stick, retrieve it and make the retrieval effortful.</a:t>
            </a:r>
          </a:p>
          <a:p>
            <a:pPr>
              <a:buFont typeface="Wingdings" panose="05000000000000000000" pitchFamily="2" charset="2"/>
              <a:buChar char="ü"/>
            </a:pPr>
            <a:endParaRPr lang="en-US" dirty="0">
              <a:latin typeface="Comic Sans MS" panose="030F0702030302020204" pitchFamily="66" charset="0"/>
            </a:endParaRPr>
          </a:p>
          <a:p>
            <a:pPr>
              <a:buFont typeface="Wingdings" panose="05000000000000000000" pitchFamily="2" charset="2"/>
              <a:buChar char="ü"/>
            </a:pPr>
            <a:r>
              <a:rPr lang="en-US" dirty="0" smtClean="0">
                <a:latin typeface="Comic Sans MS" panose="030F0702030302020204" pitchFamily="66" charset="0"/>
              </a:rPr>
              <a:t>Repetition of recall and practice makes perfect.</a:t>
            </a:r>
          </a:p>
          <a:p>
            <a:pPr>
              <a:buFont typeface="Wingdings" panose="05000000000000000000" pitchFamily="2" charset="2"/>
              <a:buChar char="ü"/>
            </a:pPr>
            <a:endParaRPr lang="en-US" dirty="0">
              <a:latin typeface="Comic Sans MS" panose="030F0702030302020204" pitchFamily="66" charset="0"/>
            </a:endParaRPr>
          </a:p>
          <a:p>
            <a:pPr>
              <a:buFont typeface="Wingdings" panose="05000000000000000000" pitchFamily="2" charset="2"/>
              <a:buChar char="ü"/>
            </a:pPr>
            <a:r>
              <a:rPr lang="en-US" dirty="0" smtClean="0">
                <a:latin typeface="Comic Sans MS" panose="030F0702030302020204" pitchFamily="66" charset="0"/>
              </a:rPr>
              <a:t>Interleave and space your learning.</a:t>
            </a:r>
          </a:p>
          <a:p>
            <a:pPr>
              <a:buFont typeface="Wingdings" panose="05000000000000000000" pitchFamily="2" charset="2"/>
              <a:buChar char="ü"/>
            </a:pPr>
            <a:endParaRPr lang="en-US" dirty="0">
              <a:latin typeface="Comic Sans MS" panose="030F0702030302020204" pitchFamily="66" charset="0"/>
            </a:endParaRPr>
          </a:p>
          <a:p>
            <a:pPr>
              <a:buFont typeface="Wingdings" panose="05000000000000000000" pitchFamily="2" charset="2"/>
              <a:buChar char="ü"/>
            </a:pPr>
            <a:r>
              <a:rPr lang="en-US" dirty="0" err="1" smtClean="0">
                <a:latin typeface="Comic Sans MS" panose="030F0702030302020204" pitchFamily="66" charset="0"/>
              </a:rPr>
              <a:t>Recognising</a:t>
            </a:r>
            <a:r>
              <a:rPr lang="en-US" dirty="0" smtClean="0">
                <a:latin typeface="Comic Sans MS" panose="030F0702030302020204" pitchFamily="66" charset="0"/>
              </a:rPr>
              <a:t> and knowing are two different things – work in pairs of groups to avoid misconceptions.</a:t>
            </a:r>
          </a:p>
        </p:txBody>
      </p:sp>
      <p:sp>
        <p:nvSpPr>
          <p:cNvPr id="9" name="Rectangle 8"/>
          <p:cNvSpPr/>
          <p:nvPr/>
        </p:nvSpPr>
        <p:spPr>
          <a:xfrm>
            <a:off x="3873256" y="518777"/>
            <a:ext cx="5468112" cy="900246"/>
          </a:xfrm>
          <a:prstGeom prst="rect">
            <a:avLst/>
          </a:prstGeom>
          <a:solidFill>
            <a:schemeClr val="bg1"/>
          </a:solidFill>
          <a:ln>
            <a:solidFill>
              <a:schemeClr val="accent1"/>
            </a:solidFill>
          </a:ln>
        </p:spPr>
        <p:txBody>
          <a:bodyPr wrap="square">
            <a:spAutoFit/>
          </a:bodyPr>
          <a:lstStyle/>
          <a:p>
            <a:r>
              <a:rPr lang="en-US" sz="1050" b="1" dirty="0">
                <a:latin typeface="Comic Sans MS" panose="030F0702030302020204" pitchFamily="66" charset="0"/>
              </a:rPr>
              <a:t>Learned: </a:t>
            </a:r>
            <a:r>
              <a:rPr lang="en-US" sz="1050" dirty="0">
                <a:latin typeface="Comic Sans MS" panose="030F0702030302020204" pitchFamily="66" charset="0"/>
              </a:rPr>
              <a:t>in this lesson, you will understand what active recall, retention and desirable difficulty are.</a:t>
            </a:r>
          </a:p>
          <a:p>
            <a:endParaRPr lang="en-US" sz="1050" dirty="0">
              <a:latin typeface="Comic Sans MS" panose="030F0702030302020204" pitchFamily="66" charset="0"/>
            </a:endParaRPr>
          </a:p>
          <a:p>
            <a:r>
              <a:rPr lang="en-US" sz="1050" b="1" dirty="0">
                <a:latin typeface="Comic Sans MS" panose="030F0702030302020204" pitchFamily="66" charset="0"/>
              </a:rPr>
              <a:t>Wise: </a:t>
            </a:r>
            <a:r>
              <a:rPr lang="en-US" sz="1050" dirty="0">
                <a:latin typeface="Comic Sans MS" panose="030F0702030302020204" pitchFamily="66" charset="0"/>
              </a:rPr>
              <a:t>you will know how to revise in a way that helps you truly learn (and </a:t>
            </a:r>
            <a:r>
              <a:rPr lang="en-US" sz="1050" dirty="0" err="1">
                <a:latin typeface="Comic Sans MS" panose="030F0702030302020204" pitchFamily="66" charset="0"/>
              </a:rPr>
              <a:t>memorise</a:t>
            </a:r>
            <a:r>
              <a:rPr lang="en-US" sz="1050" dirty="0">
                <a:latin typeface="Comic Sans MS" panose="030F0702030302020204" pitchFamily="66" charset="0"/>
              </a:rPr>
              <a:t>) information so that you can effectively retrieve it later.</a:t>
            </a:r>
            <a:endParaRPr lang="en-GB" sz="1050" dirty="0">
              <a:latin typeface="Comic Sans MS" panose="030F0702030302020204" pitchFamily="66" charset="0"/>
            </a:endParaRPr>
          </a:p>
        </p:txBody>
      </p:sp>
    </p:spTree>
    <p:extLst>
      <p:ext uri="{BB962C8B-B14F-4D97-AF65-F5344CB8AC3E}">
        <p14:creationId xmlns:p14="http://schemas.microsoft.com/office/powerpoint/2010/main" val="46042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500"/>
                                        <p:tgtEl>
                                          <p:spTgt spid="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Effect transition="in" filter="fade">
                                      <p:cBhvr>
                                        <p:cTn id="27" dur="500"/>
                                        <p:tgtEl>
                                          <p:spTgt spid="8">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1" end="11"/>
                                            </p:txEl>
                                          </p:spTgt>
                                        </p:tgtEl>
                                        <p:attrNameLst>
                                          <p:attrName>style.visibility</p:attrName>
                                        </p:attrNameLst>
                                      </p:cBhvr>
                                      <p:to>
                                        <p:strVal val="visible"/>
                                      </p:to>
                                    </p:set>
                                    <p:animEffect transition="in" filter="fade">
                                      <p:cBhvr>
                                        <p:cTn id="32" dur="500"/>
                                        <p:tgtEl>
                                          <p:spTgt spid="8">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3" end="13"/>
                                            </p:txEl>
                                          </p:spTgt>
                                        </p:tgtEl>
                                        <p:attrNameLst>
                                          <p:attrName>style.visibility</p:attrName>
                                        </p:attrNameLst>
                                      </p:cBhvr>
                                      <p:to>
                                        <p:strVal val="visible"/>
                                      </p:to>
                                    </p:set>
                                    <p:animEffect transition="in" filter="fade">
                                      <p:cBhvr>
                                        <p:cTn id="37"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826" y="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b="1" i="1" dirty="0" smtClean="0">
                <a:latin typeface="Comic Sans MS" panose="030F0702030302020204" pitchFamily="66" charset="0"/>
              </a:rPr>
              <a:t>Task: choose one of the following</a:t>
            </a:r>
            <a:endParaRPr lang="en-GB" b="1" i="1" dirty="0">
              <a:latin typeface="Comic Sans MS" panose="030F0702030302020204" pitchFamily="66" charset="0"/>
            </a:endParaRPr>
          </a:p>
        </p:txBody>
      </p:sp>
      <p:sp>
        <p:nvSpPr>
          <p:cNvPr id="8" name="Content Placeholder 7"/>
          <p:cNvSpPr>
            <a:spLocks noGrp="1"/>
          </p:cNvSpPr>
          <p:nvPr>
            <p:ph idx="1"/>
          </p:nvPr>
        </p:nvSpPr>
        <p:spPr>
          <a:xfrm>
            <a:off x="646176" y="2043939"/>
            <a:ext cx="9906000" cy="4351338"/>
          </a:xfrm>
        </p:spPr>
        <p:txBody>
          <a:bodyPr>
            <a:normAutofit/>
          </a:bodyPr>
          <a:lstStyle/>
          <a:p>
            <a:pPr marL="0" indent="0">
              <a:buNone/>
            </a:pPr>
            <a:r>
              <a:rPr lang="en-US" b="1" dirty="0">
                <a:latin typeface="Comic Sans MS" panose="030F0702030302020204" pitchFamily="66" charset="0"/>
              </a:rPr>
              <a:t>Recall – </a:t>
            </a:r>
            <a:r>
              <a:rPr lang="en-US" dirty="0" smtClean="0">
                <a:latin typeface="Comic Sans MS" panose="030F0702030302020204" pitchFamily="66" charset="0"/>
              </a:rPr>
              <a:t>mind map a topic in one of your subjects or create a quiz for one of your topics.</a:t>
            </a:r>
            <a:r>
              <a:rPr lang="en-US" b="1" dirty="0">
                <a:latin typeface="Comic Sans MS" panose="030F0702030302020204" pitchFamily="66" charset="0"/>
              </a:rPr>
              <a:t/>
            </a:r>
            <a:br>
              <a:rPr lang="en-US" b="1" dirty="0">
                <a:latin typeface="Comic Sans MS" panose="030F0702030302020204" pitchFamily="66" charset="0"/>
              </a:rPr>
            </a:br>
            <a:r>
              <a:rPr lang="en-US" b="1" dirty="0">
                <a:latin typeface="Comic Sans MS" panose="030F0702030302020204" pitchFamily="66" charset="0"/>
              </a:rPr>
              <a:t/>
            </a:r>
            <a:br>
              <a:rPr lang="en-US" b="1" dirty="0">
                <a:latin typeface="Comic Sans MS" panose="030F0702030302020204" pitchFamily="66" charset="0"/>
              </a:rPr>
            </a:br>
            <a:r>
              <a:rPr lang="en-US" b="1" dirty="0">
                <a:latin typeface="Comic Sans MS" panose="030F0702030302020204" pitchFamily="66" charset="0"/>
              </a:rPr>
              <a:t>Retention </a:t>
            </a:r>
            <a:r>
              <a:rPr lang="en-US" b="1" dirty="0" smtClean="0">
                <a:latin typeface="Comic Sans MS" panose="030F0702030302020204" pitchFamily="66" charset="0"/>
              </a:rPr>
              <a:t>– </a:t>
            </a:r>
            <a:r>
              <a:rPr lang="en-US" dirty="0" smtClean="0">
                <a:latin typeface="Comic Sans MS" panose="030F0702030302020204" pitchFamily="66" charset="0"/>
              </a:rPr>
              <a:t>work in pairs or a group (you all have to study the same subject). Choose a topic, mind map it individually and take turns to explain it to your peers. Give feedback.</a:t>
            </a:r>
            <a:r>
              <a:rPr lang="en-US" b="1" dirty="0">
                <a:latin typeface="Comic Sans MS" panose="030F0702030302020204" pitchFamily="66" charset="0"/>
              </a:rPr>
              <a:t/>
            </a:r>
            <a:br>
              <a:rPr lang="en-US" b="1" dirty="0">
                <a:latin typeface="Comic Sans MS" panose="030F0702030302020204" pitchFamily="66" charset="0"/>
              </a:rPr>
            </a:br>
            <a:r>
              <a:rPr lang="en-US" b="1" dirty="0">
                <a:latin typeface="Comic Sans MS" panose="030F0702030302020204" pitchFamily="66" charset="0"/>
              </a:rPr>
              <a:t/>
            </a:r>
            <a:br>
              <a:rPr lang="en-US" b="1" dirty="0">
                <a:latin typeface="Comic Sans MS" panose="030F0702030302020204" pitchFamily="66" charset="0"/>
              </a:rPr>
            </a:br>
            <a:r>
              <a:rPr lang="en-US" b="1" dirty="0">
                <a:latin typeface="Comic Sans MS" panose="030F0702030302020204" pitchFamily="66" charset="0"/>
              </a:rPr>
              <a:t>Interleaving – </a:t>
            </a:r>
            <a:r>
              <a:rPr lang="en-US" dirty="0" smtClean="0">
                <a:latin typeface="Comic Sans MS" panose="030F0702030302020204" pitchFamily="66" charset="0"/>
              </a:rPr>
              <a:t>create a spaced and interleaved exam timetable.</a:t>
            </a:r>
            <a:endParaRPr lang="en-GB" dirty="0">
              <a:latin typeface="Comic Sans MS" panose="030F0702030302020204" pitchFamily="66" charset="0"/>
            </a:endParaRPr>
          </a:p>
        </p:txBody>
      </p:sp>
    </p:spTree>
    <p:extLst>
      <p:ext uri="{BB962C8B-B14F-4D97-AF65-F5344CB8AC3E}">
        <p14:creationId xmlns:p14="http://schemas.microsoft.com/office/powerpoint/2010/main" val="3922770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5560" y="266459"/>
            <a:ext cx="1820428" cy="182043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838200" y="365125"/>
            <a:ext cx="9238488" cy="1325563"/>
          </a:xfrm>
        </p:spPr>
        <p:txBody>
          <a:bodyPr>
            <a:normAutofit/>
          </a:bodyPr>
          <a:lstStyle/>
          <a:p>
            <a:r>
              <a:rPr lang="en-US" sz="4000" b="1" dirty="0" smtClean="0">
                <a:latin typeface="Comic Sans MS" panose="030F0702030302020204" pitchFamily="66" charset="0"/>
              </a:rPr>
              <a:t>Plenary</a:t>
            </a:r>
            <a:endParaRPr lang="en-US" sz="4000" b="1" dirty="0">
              <a:latin typeface="Comic Sans MS" panose="030F0702030302020204" pitchFamily="66" charset="0"/>
            </a:endParaRPr>
          </a:p>
        </p:txBody>
      </p:sp>
      <p:sp>
        <p:nvSpPr>
          <p:cNvPr id="8" name="Content Placeholder 7"/>
          <p:cNvSpPr>
            <a:spLocks noGrp="1"/>
          </p:cNvSpPr>
          <p:nvPr>
            <p:ph idx="1"/>
          </p:nvPr>
        </p:nvSpPr>
        <p:spPr>
          <a:xfrm>
            <a:off x="838200" y="1834769"/>
            <a:ext cx="9357360" cy="4593836"/>
          </a:xfrm>
        </p:spPr>
        <p:txBody>
          <a:bodyPr>
            <a:normAutofit fontScale="92500" lnSpcReduction="10000"/>
          </a:bodyPr>
          <a:lstStyle/>
          <a:p>
            <a:pPr marL="0" indent="0">
              <a:buNone/>
            </a:pPr>
            <a:r>
              <a:rPr lang="en-US" sz="1800" b="1" dirty="0" smtClean="0">
                <a:latin typeface="Comic Sans MS" panose="030F0702030302020204" pitchFamily="66" charset="0"/>
              </a:rPr>
              <a:t>Reflection – </a:t>
            </a:r>
            <a:r>
              <a:rPr lang="en-US" sz="1800" b="1" u="sng" dirty="0" smtClean="0">
                <a:latin typeface="Comic Sans MS" panose="030F0702030302020204" pitchFamily="66" charset="0"/>
              </a:rPr>
              <a:t>Think, Pair &amp; Share:</a:t>
            </a:r>
          </a:p>
          <a:p>
            <a:pPr marL="0" indent="0">
              <a:buNone/>
            </a:pPr>
            <a:endParaRPr lang="en-US" sz="1800" b="1" dirty="0" smtClean="0">
              <a:latin typeface="Comic Sans MS" panose="030F0702030302020204" pitchFamily="66" charset="0"/>
            </a:endParaRPr>
          </a:p>
          <a:p>
            <a:pPr marL="457200" indent="-457200">
              <a:buFont typeface="+mj-lt"/>
              <a:buAutoNum type="arabicPeriod"/>
            </a:pPr>
            <a:r>
              <a:rPr lang="en-US" sz="1800" i="1" dirty="0">
                <a:latin typeface="Comic Sans MS" panose="030F0702030302020204" pitchFamily="66" charset="0"/>
              </a:rPr>
              <a:t>How will your study habits change as a result of interleaving</a:t>
            </a:r>
            <a:r>
              <a:rPr lang="en-US" sz="1800" i="1" dirty="0" smtClean="0">
                <a:latin typeface="Comic Sans MS" panose="030F0702030302020204" pitchFamily="66" charset="0"/>
              </a:rPr>
              <a:t>?</a:t>
            </a:r>
            <a:endParaRPr lang="en-US" sz="1800" dirty="0">
              <a:latin typeface="Comic Sans MS" panose="030F0702030302020204" pitchFamily="66" charset="0"/>
            </a:endParaRPr>
          </a:p>
          <a:p>
            <a:pPr marL="457200" indent="-457200">
              <a:buFont typeface="+mj-lt"/>
              <a:buAutoNum type="arabicPeriod"/>
            </a:pPr>
            <a:endParaRPr lang="en-US" sz="1800" dirty="0">
              <a:latin typeface="Comic Sans MS" panose="030F0702030302020204" pitchFamily="66" charset="0"/>
            </a:endParaRPr>
          </a:p>
          <a:p>
            <a:pPr marL="457200" indent="-457200">
              <a:buFont typeface="+mj-lt"/>
              <a:buAutoNum type="arabicPeriod"/>
            </a:pPr>
            <a:endParaRPr lang="en-US" sz="1800" dirty="0">
              <a:latin typeface="Comic Sans MS" panose="030F0702030302020204" pitchFamily="66" charset="0"/>
            </a:endParaRPr>
          </a:p>
          <a:p>
            <a:pPr marL="457200" indent="-457200">
              <a:buFont typeface="+mj-lt"/>
              <a:buAutoNum type="arabicPeriod"/>
            </a:pPr>
            <a:endParaRPr lang="en-US" sz="1800" dirty="0">
              <a:latin typeface="Comic Sans MS" panose="030F0702030302020204" pitchFamily="66" charset="0"/>
            </a:endParaRPr>
          </a:p>
          <a:p>
            <a:pPr marL="457200" indent="-457200">
              <a:buFont typeface="+mj-lt"/>
              <a:buAutoNum type="arabicPeriod"/>
            </a:pPr>
            <a:r>
              <a:rPr lang="en-US" sz="1800" i="1" dirty="0">
                <a:latin typeface="Comic Sans MS" panose="030F0702030302020204" pitchFamily="66" charset="0"/>
              </a:rPr>
              <a:t>How does the theory of interleaving link to the </a:t>
            </a:r>
            <a:r>
              <a:rPr lang="en-US" sz="1800" i="1" dirty="0" smtClean="0">
                <a:latin typeface="Comic Sans MS" panose="030F0702030302020204" pitchFamily="66" charset="0"/>
              </a:rPr>
              <a:t>memory?</a:t>
            </a:r>
            <a:endParaRPr lang="en-US" sz="1800" dirty="0">
              <a:latin typeface="Comic Sans MS" panose="030F0702030302020204" pitchFamily="66" charset="0"/>
            </a:endParaRPr>
          </a:p>
          <a:p>
            <a:pPr marL="457200" indent="-457200">
              <a:buFont typeface="+mj-lt"/>
              <a:buAutoNum type="arabicPeriod"/>
            </a:pPr>
            <a:endParaRPr lang="en-US" sz="1800" dirty="0">
              <a:latin typeface="Comic Sans MS" panose="030F0702030302020204" pitchFamily="66" charset="0"/>
            </a:endParaRPr>
          </a:p>
          <a:p>
            <a:pPr marL="457200" indent="-457200">
              <a:buFont typeface="+mj-lt"/>
              <a:buAutoNum type="arabicPeriod"/>
            </a:pPr>
            <a:endParaRPr lang="en-US" sz="1800" dirty="0">
              <a:latin typeface="Comic Sans MS" panose="030F0702030302020204" pitchFamily="66" charset="0"/>
            </a:endParaRPr>
          </a:p>
          <a:p>
            <a:pPr marL="457200" indent="-457200">
              <a:buFont typeface="+mj-lt"/>
              <a:buAutoNum type="arabicPeriod"/>
            </a:pPr>
            <a:endParaRPr lang="en-US" sz="1800" dirty="0">
              <a:latin typeface="Comic Sans MS" panose="030F0702030302020204" pitchFamily="66" charset="0"/>
            </a:endParaRPr>
          </a:p>
          <a:p>
            <a:pPr marL="457200" indent="-457200">
              <a:buFont typeface="+mj-lt"/>
              <a:buAutoNum type="arabicPeriod"/>
            </a:pPr>
            <a:r>
              <a:rPr lang="en-US" sz="1800" i="1" dirty="0">
                <a:latin typeface="Comic Sans MS" panose="030F0702030302020204" pitchFamily="66" charset="0"/>
              </a:rPr>
              <a:t>Imagine you are writing to a current Year 11 student. Write a paragraph that advises them on how best to learn based on what you have learnt in PSHE this term. </a:t>
            </a:r>
            <a:r>
              <a:rPr lang="en-US" sz="1800" b="1" dirty="0">
                <a:latin typeface="Comic Sans MS" panose="030F0702030302020204" pitchFamily="66" charset="0"/>
              </a:rPr>
              <a:t>Include</a:t>
            </a:r>
            <a:r>
              <a:rPr lang="en-US" sz="1800" dirty="0">
                <a:latin typeface="Comic Sans MS" panose="030F0702030302020204" pitchFamily="66" charset="0"/>
              </a:rPr>
              <a:t>: </a:t>
            </a:r>
            <a:r>
              <a:rPr lang="en-US" sz="1800" u="sng" dirty="0">
                <a:latin typeface="Comic Sans MS" panose="030F0702030302020204" pitchFamily="66" charset="0"/>
              </a:rPr>
              <a:t>the Super Curriculum, Cognitive Load Theory, Interleaving and any other personal advice you have.</a:t>
            </a:r>
          </a:p>
          <a:p>
            <a:pPr marL="457200" indent="-457200">
              <a:buFont typeface="+mj-lt"/>
              <a:buAutoNum type="arabicPeriod"/>
            </a:pPr>
            <a:endParaRPr lang="en-US" sz="1800" dirty="0">
              <a:latin typeface="Comic Sans MS" panose="030F0702030302020204" pitchFamily="66" charset="0"/>
            </a:endParaRPr>
          </a:p>
          <a:p>
            <a:pPr marL="457200" indent="-457200">
              <a:buFont typeface="+mj-lt"/>
              <a:buAutoNum type="arabicPeriod"/>
            </a:pPr>
            <a:endParaRPr lang="en-US" sz="1800" dirty="0">
              <a:latin typeface="Comic Sans MS" panose="030F0702030302020204" pitchFamily="66" charset="0"/>
            </a:endParaRPr>
          </a:p>
          <a:p>
            <a:pPr marL="457200" indent="-457200">
              <a:buFont typeface="+mj-lt"/>
              <a:buAutoNum type="arabicPeriod"/>
            </a:pPr>
            <a:endParaRPr lang="en-US" sz="1800" dirty="0">
              <a:latin typeface="Comic Sans MS" panose="030F0702030302020204" pitchFamily="66" charset="0"/>
            </a:endParaRPr>
          </a:p>
          <a:p>
            <a:pPr marL="457200" indent="-457200">
              <a:buFont typeface="+mj-lt"/>
              <a:buAutoNum type="arabicPeriod"/>
            </a:pPr>
            <a:endParaRPr lang="en-GB" sz="1800" dirty="0">
              <a:latin typeface="Comic Sans MS" panose="030F0702030302020204" pitchFamily="66" charset="0"/>
            </a:endParaRPr>
          </a:p>
          <a:p>
            <a:endParaRPr lang="en-US" sz="1800" b="1" dirty="0">
              <a:latin typeface="Comic Sans MS" panose="030F0702030302020204" pitchFamily="66" charset="0"/>
            </a:endParaRPr>
          </a:p>
        </p:txBody>
      </p:sp>
      <p:sp>
        <p:nvSpPr>
          <p:cNvPr id="9" name="Rectangle 8"/>
          <p:cNvSpPr/>
          <p:nvPr/>
        </p:nvSpPr>
        <p:spPr>
          <a:xfrm>
            <a:off x="3873256" y="518777"/>
            <a:ext cx="5468112" cy="900246"/>
          </a:xfrm>
          <a:prstGeom prst="rect">
            <a:avLst/>
          </a:prstGeom>
          <a:solidFill>
            <a:schemeClr val="bg1"/>
          </a:solidFill>
          <a:ln>
            <a:solidFill>
              <a:schemeClr val="accent1"/>
            </a:solidFill>
          </a:ln>
        </p:spPr>
        <p:txBody>
          <a:bodyPr wrap="square">
            <a:spAutoFit/>
          </a:bodyPr>
          <a:lstStyle/>
          <a:p>
            <a:r>
              <a:rPr lang="en-US" sz="1050" b="1" dirty="0">
                <a:latin typeface="Comic Sans MS" panose="030F0702030302020204" pitchFamily="66" charset="0"/>
              </a:rPr>
              <a:t>Learned: </a:t>
            </a:r>
            <a:r>
              <a:rPr lang="en-US" sz="1050" dirty="0">
                <a:latin typeface="Comic Sans MS" panose="030F0702030302020204" pitchFamily="66" charset="0"/>
              </a:rPr>
              <a:t>in this lesson, you will understand what active recall, retention and desirable difficulty are.</a:t>
            </a:r>
          </a:p>
          <a:p>
            <a:endParaRPr lang="en-US" sz="1050" dirty="0">
              <a:latin typeface="Comic Sans MS" panose="030F0702030302020204" pitchFamily="66" charset="0"/>
            </a:endParaRPr>
          </a:p>
          <a:p>
            <a:r>
              <a:rPr lang="en-US" sz="1050" b="1" dirty="0">
                <a:latin typeface="Comic Sans MS" panose="030F0702030302020204" pitchFamily="66" charset="0"/>
              </a:rPr>
              <a:t>Wise: </a:t>
            </a:r>
            <a:r>
              <a:rPr lang="en-US" sz="1050" dirty="0">
                <a:latin typeface="Comic Sans MS" panose="030F0702030302020204" pitchFamily="66" charset="0"/>
              </a:rPr>
              <a:t>you will know how to revise in a way that helps you truly learn (and </a:t>
            </a:r>
            <a:r>
              <a:rPr lang="en-US" sz="1050" dirty="0" err="1">
                <a:latin typeface="Comic Sans MS" panose="030F0702030302020204" pitchFamily="66" charset="0"/>
              </a:rPr>
              <a:t>memorise</a:t>
            </a:r>
            <a:r>
              <a:rPr lang="en-US" sz="1050" dirty="0">
                <a:latin typeface="Comic Sans MS" panose="030F0702030302020204" pitchFamily="66" charset="0"/>
              </a:rPr>
              <a:t>) information so that you can effectively retrieve it later.</a:t>
            </a:r>
            <a:endParaRPr lang="en-GB" sz="1050" dirty="0">
              <a:latin typeface="Comic Sans MS" panose="030F0702030302020204" pitchFamily="66" charset="0"/>
            </a:endParaRPr>
          </a:p>
        </p:txBody>
      </p:sp>
    </p:spTree>
    <p:extLst>
      <p:ext uri="{BB962C8B-B14F-4D97-AF65-F5344CB8AC3E}">
        <p14:creationId xmlns:p14="http://schemas.microsoft.com/office/powerpoint/2010/main" val="26385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0" end="10"/>
                                            </p:txEl>
                                          </p:spTgt>
                                        </p:tgtEl>
                                        <p:attrNameLst>
                                          <p:attrName>style.visibility</p:attrName>
                                        </p:attrNameLst>
                                      </p:cBhvr>
                                      <p:to>
                                        <p:strVal val="visible"/>
                                      </p:to>
                                    </p:set>
                                    <p:animEffect transition="in" filter="fade">
                                      <p:cBhvr>
                                        <p:cTn id="2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910" y="266459"/>
            <a:ext cx="2046078" cy="2046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838200" y="365125"/>
            <a:ext cx="9131710" cy="1325563"/>
          </a:xfrm>
        </p:spPr>
        <p:txBody>
          <a:bodyPr/>
          <a:lstStyle/>
          <a:p>
            <a:r>
              <a:rPr lang="en-US" dirty="0" smtClean="0">
                <a:latin typeface="Comic Sans MS" panose="030F0702030302020204" pitchFamily="66" charset="0"/>
              </a:rPr>
              <a:t>How to Make Learning Stick</a:t>
            </a:r>
            <a:endParaRPr lang="en-GB" dirty="0">
              <a:latin typeface="Comic Sans MS" panose="030F0702030302020204" pitchFamily="66" charset="0"/>
            </a:endParaRPr>
          </a:p>
        </p:txBody>
      </p:sp>
      <p:sp>
        <p:nvSpPr>
          <p:cNvPr id="10" name="Rectangle 9"/>
          <p:cNvSpPr/>
          <p:nvPr/>
        </p:nvSpPr>
        <p:spPr>
          <a:xfrm>
            <a:off x="7693267" y="5828531"/>
            <a:ext cx="3199915" cy="707886"/>
          </a:xfrm>
          <a:prstGeom prst="rect">
            <a:avLst/>
          </a:prstGeom>
        </p:spPr>
        <p:txBody>
          <a:bodyPr wrap="none">
            <a:spAutoFit/>
          </a:bodyPr>
          <a:lstStyle/>
          <a:p>
            <a:r>
              <a:rPr lang="en-GB" sz="4000" dirty="0">
                <a:latin typeface="Comic Sans MS" panose="030F0702030302020204" pitchFamily="66" charset="0"/>
              </a:rPr>
              <a:t>#DREAMBig</a:t>
            </a:r>
          </a:p>
        </p:txBody>
      </p:sp>
      <p:pic>
        <p:nvPicPr>
          <p:cNvPr id="1026" name="Picture 2" descr="Building Recall | My Dundee Gu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7243" y="1817489"/>
            <a:ext cx="4344302" cy="388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12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GB" dirty="0"/>
          </a:p>
        </p:txBody>
      </p:sp>
      <p:sp>
        <p:nvSpPr>
          <p:cNvPr id="3" name="Content Placeholder 2"/>
          <p:cNvSpPr>
            <a:spLocks noGrp="1"/>
          </p:cNvSpPr>
          <p:nvPr>
            <p:ph idx="1"/>
          </p:nvPr>
        </p:nvSpPr>
        <p:spPr/>
        <p:txBody>
          <a:bodyPr/>
          <a:lstStyle/>
          <a:p>
            <a:r>
              <a:rPr lang="en-US" dirty="0" smtClean="0"/>
              <a:t>How to use Quizlet effectively e.g. functionalism</a:t>
            </a:r>
          </a:p>
          <a:p>
            <a:endParaRPr lang="en-US" dirty="0"/>
          </a:p>
          <a:p>
            <a:r>
              <a:rPr lang="en-US" dirty="0" smtClean="0"/>
              <a:t>Memory games – anything where you can match a name to a concept</a:t>
            </a:r>
          </a:p>
          <a:p>
            <a:endParaRPr lang="en-US" dirty="0"/>
          </a:p>
          <a:p>
            <a:r>
              <a:rPr lang="en-US" dirty="0" smtClean="0"/>
              <a:t>Questions at the end of each chapter to check understanding</a:t>
            </a:r>
          </a:p>
        </p:txBody>
      </p:sp>
    </p:spTree>
    <p:extLst>
      <p:ext uri="{BB962C8B-B14F-4D97-AF65-F5344CB8AC3E}">
        <p14:creationId xmlns:p14="http://schemas.microsoft.com/office/powerpoint/2010/main" val="552573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p:txBody>
          <a:bodyPr>
            <a:normAutofit/>
          </a:bodyPr>
          <a:lstStyle/>
          <a:p>
            <a:r>
              <a:rPr lang="en-US" b="1" i="1" dirty="0" smtClean="0">
                <a:latin typeface="Comic Sans MS" panose="030F0702030302020204" pitchFamily="66" charset="0"/>
              </a:rPr>
              <a:t>Chapter 1: Learning is Misunderstood</a:t>
            </a:r>
            <a:endParaRPr lang="en-GB" b="1" i="1" dirty="0">
              <a:latin typeface="Comic Sans MS" panose="030F0702030302020204" pitchFamily="66" charset="0"/>
            </a:endParaRPr>
          </a:p>
        </p:txBody>
      </p:sp>
      <p:sp>
        <p:nvSpPr>
          <p:cNvPr id="8" name="Content Placeholder 7"/>
          <p:cNvSpPr>
            <a:spLocks noGrp="1"/>
          </p:cNvSpPr>
          <p:nvPr>
            <p:ph idx="1"/>
          </p:nvPr>
        </p:nvSpPr>
        <p:spPr>
          <a:xfrm>
            <a:off x="838200" y="1825625"/>
            <a:ext cx="10515600" cy="4922904"/>
          </a:xfrm>
        </p:spPr>
        <p:txBody>
          <a:bodyPr>
            <a:normAutofit fontScale="92500" lnSpcReduction="20000"/>
          </a:bodyPr>
          <a:lstStyle/>
          <a:p>
            <a:pPr marL="0" indent="0">
              <a:buNone/>
            </a:pPr>
            <a:r>
              <a:rPr lang="en-US" b="1" dirty="0" smtClean="0">
                <a:latin typeface="Comic Sans MS" panose="030F0702030302020204" pitchFamily="66" charset="0"/>
              </a:rPr>
              <a:t>Task</a:t>
            </a:r>
            <a:r>
              <a:rPr lang="en-US" b="1" dirty="0" smtClean="0">
                <a:latin typeface="Comic Sans MS" panose="030F0702030302020204" pitchFamily="66" charset="0"/>
              </a:rPr>
              <a:t>) </a:t>
            </a:r>
            <a:r>
              <a:rPr lang="en-US" dirty="0" smtClean="0">
                <a:latin typeface="Comic Sans MS" panose="030F0702030302020204" pitchFamily="66" charset="0"/>
              </a:rPr>
              <a:t>‘Popcorn Read’ the chapter called Learning is Misunderstood</a:t>
            </a:r>
            <a:r>
              <a:rPr lang="en-US" dirty="0" smtClean="0">
                <a:latin typeface="Comic Sans MS" panose="030F0702030302020204" pitchFamily="66" charset="0"/>
              </a:rPr>
              <a:t>.</a:t>
            </a:r>
          </a:p>
          <a:p>
            <a:pPr marL="0" indent="0">
              <a:buNone/>
            </a:pPr>
            <a:endParaRPr lang="en-US" dirty="0">
              <a:latin typeface="Comic Sans MS" panose="030F0702030302020204" pitchFamily="66" charset="0"/>
            </a:endParaRPr>
          </a:p>
          <a:p>
            <a:pPr marL="0" indent="0">
              <a:buNone/>
            </a:pPr>
            <a:r>
              <a:rPr lang="en-US" b="1" dirty="0" smtClean="0">
                <a:latin typeface="Comic Sans MS" panose="030F0702030302020204" pitchFamily="66" charset="0"/>
              </a:rPr>
              <a:t>Quick Comprehension Check: </a:t>
            </a:r>
            <a:r>
              <a:rPr lang="en-US" dirty="0" smtClean="0">
                <a:latin typeface="Comic Sans MS" panose="030F0702030302020204" pitchFamily="66" charset="0"/>
              </a:rPr>
              <a:t>What are </a:t>
            </a:r>
            <a:r>
              <a:rPr lang="en-US" dirty="0" smtClean="0">
                <a:latin typeface="Comic Sans MS" panose="030F0702030302020204" pitchFamily="66" charset="0"/>
              </a:rPr>
              <a:t>Comprehension and Retention defined as?</a:t>
            </a:r>
          </a:p>
          <a:p>
            <a:pPr marL="0" indent="0">
              <a:buNone/>
            </a:pPr>
            <a:endParaRPr lang="en-US" dirty="0">
              <a:latin typeface="Comic Sans MS" panose="030F0702030302020204" pitchFamily="66" charset="0"/>
            </a:endParaRPr>
          </a:p>
          <a:p>
            <a:pPr marL="0" indent="0">
              <a:buNone/>
            </a:pPr>
            <a:r>
              <a:rPr lang="en-US" b="1" dirty="0" smtClean="0">
                <a:solidFill>
                  <a:srgbClr val="FF0000"/>
                </a:solidFill>
                <a:latin typeface="Comic Sans MS" panose="030F0702030302020204" pitchFamily="66" charset="0"/>
              </a:rPr>
              <a:t>Comprehension</a:t>
            </a:r>
            <a:r>
              <a:rPr lang="en-US" b="1" dirty="0">
                <a:solidFill>
                  <a:srgbClr val="FF0000"/>
                </a:solidFill>
                <a:latin typeface="Comic Sans MS" panose="030F0702030302020204" pitchFamily="66" charset="0"/>
              </a:rPr>
              <a:t>: </a:t>
            </a:r>
            <a:r>
              <a:rPr lang="en-US" dirty="0" smtClean="0">
                <a:solidFill>
                  <a:srgbClr val="FF0000"/>
                </a:solidFill>
                <a:latin typeface="Comic Sans MS" panose="030F0702030302020204" pitchFamily="66" charset="0"/>
              </a:rPr>
              <a:t>the deep </a:t>
            </a:r>
            <a:r>
              <a:rPr lang="en-US" dirty="0">
                <a:solidFill>
                  <a:srgbClr val="FF0000"/>
                </a:solidFill>
                <a:latin typeface="Comic Sans MS" panose="030F0702030302020204" pitchFamily="66" charset="0"/>
              </a:rPr>
              <a:t>understanding of the underlying principle in order to understand how it applies to different situations. </a:t>
            </a:r>
          </a:p>
          <a:p>
            <a:pPr marL="0" indent="0">
              <a:buNone/>
            </a:pPr>
            <a:r>
              <a:rPr lang="en-US" b="1" dirty="0" smtClean="0">
                <a:solidFill>
                  <a:srgbClr val="FF0000"/>
                </a:solidFill>
                <a:latin typeface="Comic Sans MS" panose="030F0702030302020204" pitchFamily="66" charset="0"/>
              </a:rPr>
              <a:t>Retention</a:t>
            </a:r>
            <a:r>
              <a:rPr lang="en-US" b="1" dirty="0">
                <a:solidFill>
                  <a:srgbClr val="FF0000"/>
                </a:solidFill>
                <a:latin typeface="Comic Sans MS" panose="030F0702030302020204" pitchFamily="66" charset="0"/>
              </a:rPr>
              <a:t>: </a:t>
            </a:r>
            <a:r>
              <a:rPr lang="en-US" dirty="0">
                <a:solidFill>
                  <a:srgbClr val="FF0000"/>
                </a:solidFill>
                <a:latin typeface="Comic Sans MS" panose="030F0702030302020204" pitchFamily="66" charset="0"/>
              </a:rPr>
              <a:t>to remember the information when a problem or situation calls for </a:t>
            </a:r>
            <a:r>
              <a:rPr lang="en-US" dirty="0" smtClean="0">
                <a:solidFill>
                  <a:srgbClr val="FF0000"/>
                </a:solidFill>
                <a:latin typeface="Comic Sans MS" panose="030F0702030302020204" pitchFamily="66" charset="0"/>
              </a:rPr>
              <a:t>it.</a:t>
            </a:r>
          </a:p>
          <a:p>
            <a:pPr marL="0" indent="0">
              <a:buNone/>
            </a:pPr>
            <a:endParaRPr lang="en-US" dirty="0" smtClean="0">
              <a:solidFill>
                <a:srgbClr val="FF0000"/>
              </a:solidFill>
              <a:latin typeface="Comic Sans MS" panose="030F0702030302020204" pitchFamily="66" charset="0"/>
            </a:endParaRPr>
          </a:p>
          <a:p>
            <a:pPr marL="0" indent="0">
              <a:buNone/>
            </a:pPr>
            <a:r>
              <a:rPr lang="en-US" dirty="0" smtClean="0">
                <a:latin typeface="Comic Sans MS" panose="030F0702030302020204" pitchFamily="66" charset="0"/>
              </a:rPr>
              <a:t>Now read the information on the next slide that illustrates an effective example of mental modelling.</a:t>
            </a:r>
            <a:endParaRPr lang="en-US" dirty="0" smtClean="0">
              <a:latin typeface="Comic Sans MS" panose="030F0702030302020204" pitchFamily="66" charset="0"/>
            </a:endParaRPr>
          </a:p>
        </p:txBody>
      </p:sp>
      <p:sp>
        <p:nvSpPr>
          <p:cNvPr id="21" name="Content Placeholder 7"/>
          <p:cNvSpPr txBox="1">
            <a:spLocks/>
          </p:cNvSpPr>
          <p:nvPr/>
        </p:nvSpPr>
        <p:spPr>
          <a:xfrm>
            <a:off x="939239" y="3163760"/>
            <a:ext cx="45953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smtClean="0">
              <a:latin typeface="Comic Sans MS" panose="030F0702030302020204" pitchFamily="66" charset="0"/>
            </a:endParaRPr>
          </a:p>
          <a:p>
            <a:pPr marL="0" indent="0">
              <a:buFont typeface="Arial" panose="020B0604020202020204" pitchFamily="34" charset="0"/>
              <a:buNone/>
            </a:pPr>
            <a:endParaRPr lang="en-US" i="1" dirty="0">
              <a:latin typeface="Comic Sans MS" panose="030F0702030302020204" pitchFamily="66" charset="0"/>
            </a:endParaRPr>
          </a:p>
        </p:txBody>
      </p:sp>
    </p:spTree>
    <p:extLst>
      <p:ext uri="{BB962C8B-B14F-4D97-AF65-F5344CB8AC3E}">
        <p14:creationId xmlns:p14="http://schemas.microsoft.com/office/powerpoint/2010/main" val="137042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Oval 4"/>
          <p:cNvSpPr/>
          <p:nvPr/>
        </p:nvSpPr>
        <p:spPr>
          <a:xfrm>
            <a:off x="6986016" y="3163760"/>
            <a:ext cx="3986784" cy="1929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Topic: Crime </a:t>
            </a:r>
            <a:endParaRPr lang="en-GB" sz="4800" dirty="0"/>
          </a:p>
        </p:txBody>
      </p:sp>
      <p:sp>
        <p:nvSpPr>
          <p:cNvPr id="9" name="Rounded Rectangle 8"/>
          <p:cNvSpPr/>
          <p:nvPr/>
        </p:nvSpPr>
        <p:spPr>
          <a:xfrm>
            <a:off x="6510528" y="2148840"/>
            <a:ext cx="1947672" cy="704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Sub-topic: Functionalism</a:t>
            </a:r>
            <a:endParaRPr lang="en-GB" dirty="0">
              <a:solidFill>
                <a:schemeClr val="tx1"/>
              </a:solidFill>
            </a:endParaRPr>
          </a:p>
        </p:txBody>
      </p:sp>
      <p:cxnSp>
        <p:nvCxnSpPr>
          <p:cNvPr id="11" name="Straight Arrow Connector 10"/>
          <p:cNvCxnSpPr>
            <a:endCxn id="9" idx="2"/>
          </p:cNvCxnSpPr>
          <p:nvPr/>
        </p:nvCxnSpPr>
        <p:spPr>
          <a:xfrm flipH="1" flipV="1">
            <a:off x="7484364" y="2852928"/>
            <a:ext cx="480060" cy="493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669280" y="965565"/>
            <a:ext cx="1682495" cy="8128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Crime is inevitable</a:t>
            </a:r>
            <a:endParaRPr lang="en-GB" dirty="0">
              <a:solidFill>
                <a:schemeClr val="tx1"/>
              </a:solidFill>
            </a:endParaRPr>
          </a:p>
        </p:txBody>
      </p:sp>
      <p:sp>
        <p:nvSpPr>
          <p:cNvPr id="13" name="Rounded Rectangle 12"/>
          <p:cNvSpPr/>
          <p:nvPr/>
        </p:nvSpPr>
        <p:spPr>
          <a:xfrm>
            <a:off x="7324344" y="312662"/>
            <a:ext cx="2267712" cy="49748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Necessary for social change</a:t>
            </a:r>
            <a:endParaRPr lang="en-GB" dirty="0">
              <a:solidFill>
                <a:schemeClr val="tx1"/>
              </a:solidFill>
            </a:endParaRPr>
          </a:p>
        </p:txBody>
      </p:sp>
      <p:sp>
        <p:nvSpPr>
          <p:cNvPr id="14" name="Rounded Rectangle 13"/>
          <p:cNvSpPr/>
          <p:nvPr/>
        </p:nvSpPr>
        <p:spPr>
          <a:xfrm>
            <a:off x="4581144" y="312661"/>
            <a:ext cx="2267712" cy="49748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Society of saints</a:t>
            </a:r>
            <a:endParaRPr lang="en-GB" dirty="0">
              <a:solidFill>
                <a:schemeClr val="tx1"/>
              </a:solidFill>
            </a:endParaRPr>
          </a:p>
        </p:txBody>
      </p:sp>
      <p:cxnSp>
        <p:nvCxnSpPr>
          <p:cNvPr id="15" name="Straight Arrow Connector 14"/>
          <p:cNvCxnSpPr/>
          <p:nvPr/>
        </p:nvCxnSpPr>
        <p:spPr>
          <a:xfrm flipH="1" flipV="1">
            <a:off x="6829425" y="1778429"/>
            <a:ext cx="388629" cy="341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189220" y="825355"/>
            <a:ext cx="480060" cy="493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331964" y="843614"/>
            <a:ext cx="761999" cy="707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956548" y="1242422"/>
            <a:ext cx="2846822" cy="1754326"/>
          </a:xfrm>
          <a:prstGeom prst="rect">
            <a:avLst/>
          </a:prstGeom>
          <a:noFill/>
        </p:spPr>
        <p:txBody>
          <a:bodyPr wrap="square" rtlCol="0">
            <a:spAutoFit/>
          </a:bodyPr>
          <a:lstStyle/>
          <a:p>
            <a:r>
              <a:rPr lang="en-US" i="1" dirty="0" smtClean="0">
                <a:latin typeface="Comic Sans MS" panose="030F0702030302020204" pitchFamily="66" charset="0"/>
              </a:rPr>
              <a:t>When learning/reading about crime for the first time, map out the top, it’s sub-topics and their key principles and/or facts.</a:t>
            </a:r>
            <a:endParaRPr lang="en-GB" i="1" dirty="0">
              <a:latin typeface="Comic Sans MS" panose="030F0702030302020204" pitchFamily="66" charset="0"/>
            </a:endParaRPr>
          </a:p>
        </p:txBody>
      </p:sp>
      <p:sp>
        <p:nvSpPr>
          <p:cNvPr id="20" name="TextBox 19"/>
          <p:cNvSpPr txBox="1"/>
          <p:nvPr/>
        </p:nvSpPr>
        <p:spPr>
          <a:xfrm>
            <a:off x="628650" y="5320672"/>
            <a:ext cx="11249025" cy="1200329"/>
          </a:xfrm>
          <a:prstGeom prst="rect">
            <a:avLst/>
          </a:prstGeom>
          <a:noFill/>
        </p:spPr>
        <p:txBody>
          <a:bodyPr wrap="square" rtlCol="0">
            <a:spAutoFit/>
          </a:bodyPr>
          <a:lstStyle/>
          <a:p>
            <a:r>
              <a:rPr lang="en-US" i="1" dirty="0" smtClean="0">
                <a:latin typeface="Comic Sans MS" panose="030F0702030302020204" pitchFamily="66" charset="0"/>
              </a:rPr>
              <a:t>When you come to revise, rather than rereading about ‘crime’, you can ‘remap’ it (literally, creating a new map from scratch) it and see which of the key principles you remember and those you have forgotten. Then go back over those that you don’t remember and add them to your new map. You can then use this as a structure to apply this information to an exam question. Use them together.</a:t>
            </a:r>
            <a:endParaRPr lang="en-GB" i="1" dirty="0">
              <a:latin typeface="Comic Sans MS" panose="030F0702030302020204" pitchFamily="66" charset="0"/>
            </a:endParaRPr>
          </a:p>
        </p:txBody>
      </p:sp>
      <p:sp>
        <p:nvSpPr>
          <p:cNvPr id="21" name="Content Placeholder 7"/>
          <p:cNvSpPr txBox="1">
            <a:spLocks/>
          </p:cNvSpPr>
          <p:nvPr/>
        </p:nvSpPr>
        <p:spPr>
          <a:xfrm>
            <a:off x="705695" y="1171035"/>
            <a:ext cx="4595312" cy="32797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smtClean="0">
                <a:latin typeface="Comic Sans MS" panose="030F0702030302020204" pitchFamily="66" charset="0"/>
              </a:rPr>
              <a:t>Strategy: </a:t>
            </a:r>
            <a:r>
              <a:rPr lang="en-US" dirty="0" smtClean="0">
                <a:latin typeface="Comic Sans MS" panose="030F0702030302020204" pitchFamily="66" charset="0"/>
              </a:rPr>
              <a:t>Effective Mind-Mapping</a:t>
            </a:r>
          </a:p>
          <a:p>
            <a:pPr marL="0" indent="0">
              <a:buFont typeface="Arial" panose="020B0604020202020204" pitchFamily="34" charset="0"/>
              <a:buNone/>
            </a:pPr>
            <a:endParaRPr lang="en-US" dirty="0" smtClean="0">
              <a:latin typeface="Comic Sans MS" panose="030F0702030302020204" pitchFamily="66" charset="0"/>
            </a:endParaRPr>
          </a:p>
          <a:p>
            <a:pPr marL="0" indent="0">
              <a:buFont typeface="Arial" panose="020B0604020202020204" pitchFamily="34" charset="0"/>
              <a:buNone/>
            </a:pPr>
            <a:r>
              <a:rPr lang="en-US" sz="2200" dirty="0" smtClean="0">
                <a:latin typeface="Comic Sans MS" panose="030F0702030302020204" pitchFamily="66" charset="0"/>
              </a:rPr>
              <a:t>Mind maps are more effective way of recalling information than to reread. Instead, use your PLC to map out the main principles in a topic. Then, map out the key facts/information from these principles. This is a basic example from sociology. </a:t>
            </a:r>
            <a:endParaRPr lang="en-US" i="1" dirty="0">
              <a:latin typeface="Comic Sans MS" panose="030F0702030302020204" pitchFamily="66" charset="0"/>
            </a:endParaRPr>
          </a:p>
        </p:txBody>
      </p:sp>
      <p:sp>
        <p:nvSpPr>
          <p:cNvPr id="10" name="Right Arrow 9"/>
          <p:cNvSpPr/>
          <p:nvPr/>
        </p:nvSpPr>
        <p:spPr>
          <a:xfrm>
            <a:off x="1267195" y="223406"/>
            <a:ext cx="3057525" cy="774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Principles</a:t>
            </a:r>
            <a:endParaRPr lang="en-GB" dirty="0"/>
          </a:p>
        </p:txBody>
      </p:sp>
    </p:spTree>
    <p:extLst>
      <p:ext uri="{BB962C8B-B14F-4D97-AF65-F5344CB8AC3E}">
        <p14:creationId xmlns:p14="http://schemas.microsoft.com/office/powerpoint/2010/main" val="336952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p:txBody>
          <a:bodyPr>
            <a:normAutofit/>
          </a:bodyPr>
          <a:lstStyle/>
          <a:p>
            <a:r>
              <a:rPr lang="en-US" b="1" i="1" dirty="0" smtClean="0">
                <a:latin typeface="Comic Sans MS" panose="030F0702030302020204" pitchFamily="66" charset="0"/>
              </a:rPr>
              <a:t>Chapter 2: To Learn, Retrieve</a:t>
            </a:r>
            <a:endParaRPr lang="en-GB" b="1" i="1" dirty="0">
              <a:latin typeface="Comic Sans MS" panose="030F0702030302020204" pitchFamily="66" charset="0"/>
            </a:endParaRPr>
          </a:p>
        </p:txBody>
      </p:sp>
      <p:sp>
        <p:nvSpPr>
          <p:cNvPr id="8" name="Content Placeholder 7"/>
          <p:cNvSpPr>
            <a:spLocks noGrp="1"/>
          </p:cNvSpPr>
          <p:nvPr>
            <p:ph idx="1"/>
          </p:nvPr>
        </p:nvSpPr>
        <p:spPr/>
        <p:txBody>
          <a:bodyPr>
            <a:normAutofit fontScale="85000" lnSpcReduction="20000"/>
          </a:bodyPr>
          <a:lstStyle/>
          <a:p>
            <a:pPr marL="0" indent="0">
              <a:buNone/>
            </a:pPr>
            <a:endParaRPr lang="en-US" b="1" dirty="0" smtClean="0">
              <a:latin typeface="Comic Sans MS" panose="030F0702030302020204" pitchFamily="66" charset="0"/>
            </a:endParaRPr>
          </a:p>
          <a:p>
            <a:pPr marL="0" indent="0">
              <a:buNone/>
            </a:pPr>
            <a:r>
              <a:rPr lang="en-US" b="1" dirty="0" smtClean="0">
                <a:latin typeface="Comic Sans MS" panose="030F0702030302020204" pitchFamily="66" charset="0"/>
              </a:rPr>
              <a:t>Task) </a:t>
            </a:r>
            <a:r>
              <a:rPr lang="en-US" dirty="0" smtClean="0">
                <a:latin typeface="Comic Sans MS" panose="030F0702030302020204" pitchFamily="66" charset="0"/>
              </a:rPr>
              <a:t>‘Popcorn Read’ the chapter called To Learn, </a:t>
            </a:r>
            <a:r>
              <a:rPr lang="en-US" dirty="0" smtClean="0">
                <a:latin typeface="Comic Sans MS" panose="030F0702030302020204" pitchFamily="66" charset="0"/>
              </a:rPr>
              <a:t>Retrieve</a:t>
            </a:r>
          </a:p>
          <a:p>
            <a:pPr marL="0" indent="0">
              <a:buNone/>
            </a:pPr>
            <a:endParaRPr lang="en-US" dirty="0">
              <a:latin typeface="Comic Sans MS" panose="030F0702030302020204" pitchFamily="66" charset="0"/>
            </a:endParaRPr>
          </a:p>
          <a:p>
            <a:pPr marL="0" indent="0">
              <a:buNone/>
            </a:pPr>
            <a:r>
              <a:rPr lang="en-US" b="1" dirty="0">
                <a:latin typeface="Comic Sans MS" panose="030F0702030302020204" pitchFamily="66" charset="0"/>
              </a:rPr>
              <a:t>Quick Comprehension Check: </a:t>
            </a:r>
            <a:r>
              <a:rPr lang="en-US" dirty="0" smtClean="0">
                <a:latin typeface="Comic Sans MS" panose="030F0702030302020204" pitchFamily="66" charset="0"/>
              </a:rPr>
              <a:t>Which two </a:t>
            </a:r>
            <a:r>
              <a:rPr lang="en-US" dirty="0">
                <a:latin typeface="Comic Sans MS" panose="030F0702030302020204" pitchFamily="66" charset="0"/>
              </a:rPr>
              <a:t>principles to </a:t>
            </a:r>
            <a:r>
              <a:rPr lang="en-US" dirty="0" err="1">
                <a:latin typeface="Comic Sans MS" panose="030F0702030302020204" pitchFamily="66" charset="0"/>
              </a:rPr>
              <a:t>maximise</a:t>
            </a:r>
            <a:r>
              <a:rPr lang="en-US" dirty="0">
                <a:latin typeface="Comic Sans MS" panose="030F0702030302020204" pitchFamily="66" charset="0"/>
              </a:rPr>
              <a:t> the benefits of your retrieval </a:t>
            </a:r>
            <a:r>
              <a:rPr lang="en-US" dirty="0" smtClean="0">
                <a:latin typeface="Comic Sans MS" panose="030F0702030302020204" pitchFamily="66" charset="0"/>
              </a:rPr>
              <a:t>practice?</a:t>
            </a:r>
            <a:endParaRPr lang="en-US" dirty="0">
              <a:latin typeface="Comic Sans MS" panose="030F0702030302020204" pitchFamily="66" charset="0"/>
            </a:endParaRPr>
          </a:p>
          <a:p>
            <a:pPr marL="0" indent="0">
              <a:buNone/>
            </a:pPr>
            <a:endParaRPr lang="en-US" dirty="0" smtClean="0">
              <a:latin typeface="Comic Sans MS" panose="030F0702030302020204" pitchFamily="66" charset="0"/>
            </a:endParaRPr>
          </a:p>
          <a:p>
            <a:pPr marL="0" indent="0">
              <a:buNone/>
            </a:pPr>
            <a:r>
              <a:rPr lang="en-US" b="1" dirty="0" smtClean="0">
                <a:solidFill>
                  <a:srgbClr val="FF0000"/>
                </a:solidFill>
                <a:latin typeface="Comic Sans MS" panose="030F0702030302020204" pitchFamily="66" charset="0"/>
              </a:rPr>
              <a:t>Effortful retrieval leads to better retention.</a:t>
            </a:r>
            <a:endParaRPr lang="en-US" dirty="0">
              <a:solidFill>
                <a:srgbClr val="FF0000"/>
              </a:solidFill>
              <a:latin typeface="Comic Sans MS" panose="030F0702030302020204" pitchFamily="66" charset="0"/>
            </a:endParaRPr>
          </a:p>
          <a:p>
            <a:pPr marL="0" indent="0">
              <a:buNone/>
            </a:pPr>
            <a:r>
              <a:rPr lang="en-US" b="1" dirty="0" smtClean="0">
                <a:solidFill>
                  <a:srgbClr val="FF0000"/>
                </a:solidFill>
                <a:latin typeface="Comic Sans MS" panose="030F0702030302020204" pitchFamily="66" charset="0"/>
              </a:rPr>
              <a:t>Repeated testing improves retention.</a:t>
            </a:r>
            <a:endParaRPr lang="en-US" dirty="0">
              <a:solidFill>
                <a:srgbClr val="FF0000"/>
              </a:solidFill>
              <a:latin typeface="Comic Sans MS" panose="030F0702030302020204" pitchFamily="66" charset="0"/>
            </a:endParaRPr>
          </a:p>
          <a:p>
            <a:pPr marL="0" indent="0">
              <a:buNone/>
            </a:pPr>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dirty="0" smtClean="0">
                <a:latin typeface="Comic Sans MS" panose="030F0702030302020204" pitchFamily="66" charset="0"/>
              </a:rPr>
              <a:t>Now read </a:t>
            </a:r>
            <a:r>
              <a:rPr lang="en-US" dirty="0" smtClean="0">
                <a:latin typeface="Comic Sans MS" panose="030F0702030302020204" pitchFamily="66" charset="0"/>
              </a:rPr>
              <a:t>the information on the next slide that illustrates an effective examples of </a:t>
            </a:r>
            <a:r>
              <a:rPr lang="en-US" b="1" dirty="0" smtClean="0">
                <a:latin typeface="Comic Sans MS" panose="030F0702030302020204" pitchFamily="66" charset="0"/>
              </a:rPr>
              <a:t>Active Recall.</a:t>
            </a:r>
          </a:p>
        </p:txBody>
      </p:sp>
      <p:sp>
        <p:nvSpPr>
          <p:cNvPr id="21" name="Content Placeholder 7"/>
          <p:cNvSpPr txBox="1">
            <a:spLocks/>
          </p:cNvSpPr>
          <p:nvPr/>
        </p:nvSpPr>
        <p:spPr>
          <a:xfrm>
            <a:off x="939239" y="3163760"/>
            <a:ext cx="45953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smtClean="0">
              <a:latin typeface="Comic Sans MS" panose="030F0702030302020204" pitchFamily="66" charset="0"/>
            </a:endParaRPr>
          </a:p>
          <a:p>
            <a:pPr marL="0" indent="0">
              <a:buFont typeface="Arial" panose="020B0604020202020204" pitchFamily="34" charset="0"/>
              <a:buNone/>
            </a:pPr>
            <a:endParaRPr lang="en-US" i="1" dirty="0">
              <a:latin typeface="Comic Sans MS" panose="030F0702030302020204" pitchFamily="66" charset="0"/>
            </a:endParaRPr>
          </a:p>
        </p:txBody>
      </p:sp>
    </p:spTree>
    <p:extLst>
      <p:ext uri="{BB962C8B-B14F-4D97-AF65-F5344CB8AC3E}">
        <p14:creationId xmlns:p14="http://schemas.microsoft.com/office/powerpoint/2010/main" val="351437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Effect transition="in" filter="fade">
                                      <p:cBhvr>
                                        <p:cTn id="2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p:txBody>
          <a:bodyPr>
            <a:normAutofit/>
          </a:bodyPr>
          <a:lstStyle/>
          <a:p>
            <a:r>
              <a:rPr lang="en-US" b="1" i="1" dirty="0" smtClean="0">
                <a:latin typeface="Comic Sans MS" panose="030F0702030302020204" pitchFamily="66" charset="0"/>
              </a:rPr>
              <a:t>Strategy: Active Recall </a:t>
            </a:r>
            <a:endParaRPr lang="en-GB" b="1" i="1" dirty="0">
              <a:latin typeface="Comic Sans MS" panose="030F0702030302020204" pitchFamily="66" charset="0"/>
            </a:endParaRPr>
          </a:p>
        </p:txBody>
      </p:sp>
      <p:sp>
        <p:nvSpPr>
          <p:cNvPr id="8" name="Content Placeholder 7"/>
          <p:cNvSpPr>
            <a:spLocks noGrp="1"/>
          </p:cNvSpPr>
          <p:nvPr>
            <p:ph idx="1"/>
          </p:nvPr>
        </p:nvSpPr>
        <p:spPr/>
        <p:txBody>
          <a:bodyPr>
            <a:normAutofit fontScale="85000" lnSpcReduction="20000"/>
          </a:bodyPr>
          <a:lstStyle/>
          <a:p>
            <a:pPr>
              <a:buFont typeface="Wingdings" panose="05000000000000000000" pitchFamily="2" charset="2"/>
              <a:buChar char="ü"/>
            </a:pPr>
            <a:r>
              <a:rPr lang="en-US" dirty="0" smtClean="0">
                <a:latin typeface="Comic Sans MS" panose="030F0702030302020204" pitchFamily="66" charset="0"/>
              </a:rPr>
              <a:t>Quizzes – use a PLC/Mind Map to create a topic </a:t>
            </a:r>
            <a:r>
              <a:rPr lang="en-US" dirty="0" smtClean="0">
                <a:latin typeface="Comic Sans MS" panose="030F0702030302020204" pitchFamily="66" charset="0"/>
              </a:rPr>
              <a:t>quiz – watch this tutorial on how to get the most </a:t>
            </a:r>
            <a:r>
              <a:rPr lang="en-US" dirty="0">
                <a:latin typeface="Comic Sans MS" panose="030F0702030302020204" pitchFamily="66" charset="0"/>
              </a:rPr>
              <a:t>out of Quizlet: </a:t>
            </a:r>
            <a:r>
              <a:rPr lang="en-US" dirty="0">
                <a:latin typeface="Comic Sans MS" panose="030F0702030302020204" pitchFamily="66" charset="0"/>
                <a:hlinkClick r:id="rId3"/>
              </a:rPr>
              <a:t>https://</a:t>
            </a:r>
            <a:r>
              <a:rPr lang="en-US" dirty="0" smtClean="0">
                <a:latin typeface="Comic Sans MS" panose="030F0702030302020204" pitchFamily="66" charset="0"/>
                <a:hlinkClick r:id="rId3"/>
              </a:rPr>
              <a:t>www.loom.com/share/fe3ade34dfe5490a94516e77af34ab8e</a:t>
            </a:r>
            <a:endParaRPr lang="en-US" dirty="0" smtClean="0">
              <a:latin typeface="Comic Sans MS" panose="030F0702030302020204" pitchFamily="66" charset="0"/>
            </a:endParaRPr>
          </a:p>
          <a:p>
            <a:pPr>
              <a:buFont typeface="Wingdings" panose="05000000000000000000" pitchFamily="2" charset="2"/>
              <a:buChar char="ü"/>
            </a:pPr>
            <a:endParaRPr lang="en-US" dirty="0">
              <a:latin typeface="Comic Sans MS" panose="030F0702030302020204" pitchFamily="66" charset="0"/>
            </a:endParaRPr>
          </a:p>
          <a:p>
            <a:pPr>
              <a:buFont typeface="Wingdings" panose="05000000000000000000" pitchFamily="2" charset="2"/>
              <a:buChar char="ü"/>
            </a:pPr>
            <a:r>
              <a:rPr lang="en-US" dirty="0" smtClean="0">
                <a:latin typeface="Comic Sans MS" panose="030F0702030302020204" pitchFamily="66" charset="0"/>
              </a:rPr>
              <a:t>Flashcards – sort these into piles of knowledge you know well and those that you don’t know well. Revise the cards you don’t know well until they can be placed in the pile of those you know well</a:t>
            </a:r>
            <a:r>
              <a:rPr lang="en-US" dirty="0" smtClean="0">
                <a:latin typeface="Comic Sans MS" panose="030F0702030302020204" pitchFamily="66" charset="0"/>
              </a:rPr>
              <a:t>.</a:t>
            </a:r>
          </a:p>
          <a:p>
            <a:pPr>
              <a:buFont typeface="Wingdings" panose="05000000000000000000" pitchFamily="2" charset="2"/>
              <a:buChar char="ü"/>
            </a:pPr>
            <a:endParaRPr lang="en-US" dirty="0">
              <a:latin typeface="Comic Sans MS" panose="030F0702030302020204" pitchFamily="66" charset="0"/>
            </a:endParaRPr>
          </a:p>
          <a:p>
            <a:pPr>
              <a:buFont typeface="Wingdings" panose="05000000000000000000" pitchFamily="2" charset="2"/>
              <a:buChar char="ü"/>
            </a:pPr>
            <a:r>
              <a:rPr lang="en-US" dirty="0" smtClean="0">
                <a:latin typeface="Comic Sans MS" panose="030F0702030302020204" pitchFamily="66" charset="0"/>
              </a:rPr>
              <a:t>Self-testing – when you finish a revision session, write 5 quick questions to test yourself on next time you study that topic (with answers</a:t>
            </a:r>
            <a:r>
              <a:rPr lang="en-US" dirty="0" smtClean="0">
                <a:latin typeface="Comic Sans MS" panose="030F0702030302020204" pitchFamily="66" charset="0"/>
              </a:rPr>
              <a:t>).</a:t>
            </a:r>
          </a:p>
          <a:p>
            <a:pPr>
              <a:buFont typeface="Wingdings" panose="05000000000000000000" pitchFamily="2" charset="2"/>
              <a:buChar char="ü"/>
            </a:pPr>
            <a:endParaRPr lang="en-US" dirty="0">
              <a:latin typeface="Comic Sans MS" panose="030F0702030302020204" pitchFamily="66" charset="0"/>
            </a:endParaRPr>
          </a:p>
          <a:p>
            <a:pPr>
              <a:buFont typeface="Wingdings" panose="05000000000000000000" pitchFamily="2" charset="2"/>
              <a:buChar char="ü"/>
            </a:pPr>
            <a:r>
              <a:rPr lang="en-US" dirty="0" smtClean="0">
                <a:latin typeface="Comic Sans MS" panose="030F0702030302020204" pitchFamily="66" charset="0"/>
              </a:rPr>
              <a:t>Mind-mapping (as explained previously).</a:t>
            </a:r>
            <a:endParaRPr lang="en-US" dirty="0">
              <a:latin typeface="Comic Sans MS" panose="030F0702030302020204" pitchFamily="66" charset="0"/>
            </a:endParaRPr>
          </a:p>
        </p:txBody>
      </p:sp>
      <p:sp>
        <p:nvSpPr>
          <p:cNvPr id="21" name="Content Placeholder 7"/>
          <p:cNvSpPr txBox="1">
            <a:spLocks/>
          </p:cNvSpPr>
          <p:nvPr/>
        </p:nvSpPr>
        <p:spPr>
          <a:xfrm>
            <a:off x="939239" y="3163760"/>
            <a:ext cx="45953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smtClean="0">
              <a:latin typeface="Comic Sans MS" panose="030F0702030302020204" pitchFamily="66" charset="0"/>
            </a:endParaRPr>
          </a:p>
          <a:p>
            <a:pPr marL="0" indent="0">
              <a:buFont typeface="Arial" panose="020B0604020202020204" pitchFamily="34" charset="0"/>
              <a:buNone/>
            </a:pPr>
            <a:endParaRPr lang="en-US" i="1" dirty="0">
              <a:latin typeface="Comic Sans MS" panose="030F0702030302020204" pitchFamily="66" charset="0"/>
            </a:endParaRPr>
          </a:p>
        </p:txBody>
      </p:sp>
    </p:spTree>
    <p:extLst>
      <p:ext uri="{BB962C8B-B14F-4D97-AF65-F5344CB8AC3E}">
        <p14:creationId xmlns:p14="http://schemas.microsoft.com/office/powerpoint/2010/main" val="26947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p:txBody>
          <a:bodyPr>
            <a:normAutofit/>
          </a:bodyPr>
          <a:lstStyle/>
          <a:p>
            <a:r>
              <a:rPr lang="en-US" b="1" i="1" dirty="0" smtClean="0">
                <a:latin typeface="Comic Sans MS" panose="030F0702030302020204" pitchFamily="66" charset="0"/>
              </a:rPr>
              <a:t>Strategy: Active Recall </a:t>
            </a:r>
            <a:endParaRPr lang="en-GB" b="1" i="1" dirty="0">
              <a:latin typeface="Comic Sans MS" panose="030F0702030302020204" pitchFamily="66" charset="0"/>
            </a:endParaRPr>
          </a:p>
        </p:txBody>
      </p:sp>
      <p:sp>
        <p:nvSpPr>
          <p:cNvPr id="8" name="Content Placeholder 7"/>
          <p:cNvSpPr>
            <a:spLocks noGrp="1"/>
          </p:cNvSpPr>
          <p:nvPr>
            <p:ph idx="1"/>
          </p:nvPr>
        </p:nvSpPr>
        <p:spPr/>
        <p:txBody>
          <a:bodyPr>
            <a:normAutofit/>
          </a:bodyPr>
          <a:lstStyle/>
          <a:p>
            <a:pPr>
              <a:buFont typeface="Wingdings" panose="05000000000000000000" pitchFamily="2" charset="2"/>
              <a:buChar char="ü"/>
            </a:pPr>
            <a:endParaRPr lang="en-US" dirty="0" smtClean="0">
              <a:latin typeface="Comic Sans MS" panose="030F0702030302020204" pitchFamily="66" charset="0"/>
            </a:endParaRPr>
          </a:p>
          <a:p>
            <a:pPr>
              <a:buFont typeface="Wingdings" panose="05000000000000000000" pitchFamily="2" charset="2"/>
              <a:buChar char="ü"/>
            </a:pPr>
            <a:r>
              <a:rPr lang="en-US" dirty="0" smtClean="0">
                <a:latin typeface="Comic Sans MS" panose="030F0702030302020204" pitchFamily="66" charset="0"/>
              </a:rPr>
              <a:t>Exam questions – use Revision Guides with answers for instant feedback/self-marking.</a:t>
            </a:r>
          </a:p>
          <a:p>
            <a:pPr>
              <a:buFont typeface="Wingdings" panose="05000000000000000000" pitchFamily="2" charset="2"/>
              <a:buChar char="ü"/>
            </a:pPr>
            <a:endParaRPr lang="en-US" dirty="0">
              <a:latin typeface="Comic Sans MS" panose="030F0702030302020204" pitchFamily="66" charset="0"/>
            </a:endParaRPr>
          </a:p>
          <a:p>
            <a:pPr>
              <a:buFont typeface="Wingdings" panose="05000000000000000000" pitchFamily="2" charset="2"/>
              <a:buChar char="ü"/>
            </a:pPr>
            <a:r>
              <a:rPr lang="en-US" dirty="0" smtClean="0">
                <a:latin typeface="Comic Sans MS" panose="030F0702030302020204" pitchFamily="66" charset="0"/>
              </a:rPr>
              <a:t>Practice problems – in science</a:t>
            </a:r>
            <a:r>
              <a:rPr lang="en-US" dirty="0">
                <a:latin typeface="Comic Sans MS" panose="030F0702030302020204" pitchFamily="66" charset="0"/>
              </a:rPr>
              <a:t>, </a:t>
            </a:r>
            <a:r>
              <a:rPr lang="en-US" dirty="0" err="1">
                <a:latin typeface="Comic Sans MS" panose="030F0702030302020204" pitchFamily="66" charset="0"/>
              </a:rPr>
              <a:t>maths</a:t>
            </a:r>
            <a:r>
              <a:rPr lang="en-US" dirty="0">
                <a:latin typeface="Comic Sans MS" panose="030F0702030302020204" pitchFamily="66" charset="0"/>
              </a:rPr>
              <a:t>, applying research methods, applying case </a:t>
            </a:r>
            <a:r>
              <a:rPr lang="en-US" dirty="0" smtClean="0">
                <a:latin typeface="Comic Sans MS" panose="030F0702030302020204" pitchFamily="66" charset="0"/>
              </a:rPr>
              <a:t>studies – practice applying them to a wide variety of knew scenarios e.g. pick a random case, how does tort law apply to it?</a:t>
            </a:r>
          </a:p>
        </p:txBody>
      </p:sp>
      <p:sp>
        <p:nvSpPr>
          <p:cNvPr id="21" name="Content Placeholder 7"/>
          <p:cNvSpPr txBox="1">
            <a:spLocks/>
          </p:cNvSpPr>
          <p:nvPr/>
        </p:nvSpPr>
        <p:spPr>
          <a:xfrm>
            <a:off x="939239" y="3163760"/>
            <a:ext cx="45953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smtClean="0">
              <a:latin typeface="Comic Sans MS" panose="030F0702030302020204" pitchFamily="66" charset="0"/>
            </a:endParaRPr>
          </a:p>
          <a:p>
            <a:pPr marL="0" indent="0">
              <a:buFont typeface="Arial" panose="020B0604020202020204" pitchFamily="34" charset="0"/>
              <a:buNone/>
            </a:pPr>
            <a:endParaRPr lang="en-US" i="1" dirty="0">
              <a:latin typeface="Comic Sans MS" panose="030F0702030302020204" pitchFamily="66" charset="0"/>
            </a:endParaRPr>
          </a:p>
        </p:txBody>
      </p:sp>
    </p:spTree>
    <p:extLst>
      <p:ext uri="{BB962C8B-B14F-4D97-AF65-F5344CB8AC3E}">
        <p14:creationId xmlns:p14="http://schemas.microsoft.com/office/powerpoint/2010/main" val="239977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p:txBody>
          <a:bodyPr>
            <a:normAutofit/>
          </a:bodyPr>
          <a:lstStyle/>
          <a:p>
            <a:r>
              <a:rPr lang="en-US" b="1" i="1" dirty="0" smtClean="0">
                <a:latin typeface="Comic Sans MS" panose="030F0702030302020204" pitchFamily="66" charset="0"/>
              </a:rPr>
              <a:t>Strategy: Active Recall </a:t>
            </a:r>
            <a:endParaRPr lang="en-GB" b="1" i="1" dirty="0">
              <a:latin typeface="Comic Sans MS" panose="030F0702030302020204" pitchFamily="66" charset="0"/>
            </a:endParaRPr>
          </a:p>
        </p:txBody>
      </p:sp>
      <p:sp>
        <p:nvSpPr>
          <p:cNvPr id="8" name="Content Placeholder 7"/>
          <p:cNvSpPr>
            <a:spLocks noGrp="1"/>
          </p:cNvSpPr>
          <p:nvPr>
            <p:ph idx="1"/>
          </p:nvPr>
        </p:nvSpPr>
        <p:spPr/>
        <p:txBody>
          <a:bodyPr>
            <a:normAutofit fontScale="92500" lnSpcReduction="10000"/>
          </a:bodyPr>
          <a:lstStyle/>
          <a:p>
            <a:pPr>
              <a:buFont typeface="Wingdings" panose="05000000000000000000" pitchFamily="2" charset="2"/>
              <a:buChar char="ü"/>
            </a:pPr>
            <a:endParaRPr lang="en-US" dirty="0" smtClean="0">
              <a:latin typeface="Comic Sans MS" panose="030F0702030302020204" pitchFamily="66" charset="0"/>
            </a:endParaRPr>
          </a:p>
          <a:p>
            <a:pPr>
              <a:buFont typeface="Wingdings" panose="05000000000000000000" pitchFamily="2" charset="2"/>
              <a:buChar char="ü"/>
            </a:pPr>
            <a:r>
              <a:rPr lang="en-US" dirty="0" smtClean="0">
                <a:latin typeface="Comic Sans MS" panose="030F0702030302020204" pitchFamily="66" charset="0"/>
              </a:rPr>
              <a:t>Past </a:t>
            </a:r>
            <a:r>
              <a:rPr lang="en-US" dirty="0">
                <a:latin typeface="Comic Sans MS" panose="030F0702030302020204" pitchFamily="66" charset="0"/>
              </a:rPr>
              <a:t>papers (ask for feedback and do this as a timed exercise to practice the real thing</a:t>
            </a:r>
            <a:r>
              <a:rPr lang="en-US" dirty="0" smtClean="0">
                <a:latin typeface="Comic Sans MS" panose="030F0702030302020204" pitchFamily="66" charset="0"/>
              </a:rPr>
              <a:t>!)</a:t>
            </a:r>
          </a:p>
          <a:p>
            <a:pPr>
              <a:buFont typeface="Wingdings" panose="05000000000000000000" pitchFamily="2" charset="2"/>
              <a:buChar char="ü"/>
            </a:pPr>
            <a:endParaRPr lang="en-US" dirty="0">
              <a:latin typeface="Comic Sans MS" panose="030F0702030302020204" pitchFamily="66" charset="0"/>
            </a:endParaRPr>
          </a:p>
          <a:p>
            <a:pPr>
              <a:buFont typeface="Wingdings" panose="05000000000000000000" pitchFamily="2" charset="2"/>
              <a:buChar char="ü"/>
            </a:pPr>
            <a:r>
              <a:rPr lang="en-US" dirty="0" smtClean="0">
                <a:latin typeface="Comic Sans MS" panose="030F0702030302020204" pitchFamily="66" charset="0"/>
              </a:rPr>
              <a:t>Whiteboard </a:t>
            </a:r>
            <a:r>
              <a:rPr lang="en-US" dirty="0">
                <a:latin typeface="Comic Sans MS" panose="030F0702030302020204" pitchFamily="66" charset="0"/>
              </a:rPr>
              <a:t>recall (read a fact, write it on a mini-white board, try to repeat it, check what you have written is correct, erase it, write it from memory, check it with what is written in the book/notes you started with</a:t>
            </a:r>
            <a:r>
              <a:rPr lang="en-US" dirty="0" smtClean="0">
                <a:latin typeface="Comic Sans MS" panose="030F0702030302020204" pitchFamily="66" charset="0"/>
              </a:rPr>
              <a:t>)</a:t>
            </a:r>
          </a:p>
          <a:p>
            <a:pPr>
              <a:buFont typeface="Wingdings" panose="05000000000000000000" pitchFamily="2" charset="2"/>
              <a:buChar char="ü"/>
            </a:pPr>
            <a:endParaRPr lang="en-US" dirty="0">
              <a:latin typeface="Comic Sans MS" panose="030F0702030302020204" pitchFamily="66" charset="0"/>
            </a:endParaRPr>
          </a:p>
          <a:p>
            <a:pPr>
              <a:buFont typeface="Wingdings" panose="05000000000000000000" pitchFamily="2" charset="2"/>
              <a:buChar char="ü"/>
            </a:pPr>
            <a:r>
              <a:rPr lang="en-US" dirty="0" smtClean="0">
                <a:latin typeface="Comic Sans MS" panose="030F0702030302020204" pitchFamily="66" charset="0"/>
              </a:rPr>
              <a:t>Any type of memory games – this website allows you to create quizzes, match ups and </a:t>
            </a:r>
            <a:r>
              <a:rPr lang="en-US" dirty="0">
                <a:latin typeface="Comic Sans MS" panose="030F0702030302020204" pitchFamily="66" charset="0"/>
              </a:rPr>
              <a:t>word games </a:t>
            </a:r>
            <a:r>
              <a:rPr lang="en-US" dirty="0">
                <a:latin typeface="Comic Sans MS" panose="030F0702030302020204" pitchFamily="66" charset="0"/>
                <a:hlinkClick r:id="rId3"/>
              </a:rPr>
              <a:t>https://wordwall.net</a:t>
            </a:r>
            <a:r>
              <a:rPr lang="en-US" dirty="0" smtClean="0">
                <a:latin typeface="Comic Sans MS" panose="030F0702030302020204" pitchFamily="66" charset="0"/>
                <a:hlinkClick r:id="rId3"/>
              </a:rPr>
              <a:t>/</a:t>
            </a:r>
            <a:r>
              <a:rPr lang="en-US" dirty="0" smtClean="0">
                <a:latin typeface="Comic Sans MS" panose="030F0702030302020204" pitchFamily="66" charset="0"/>
              </a:rPr>
              <a:t> </a:t>
            </a:r>
            <a:endParaRPr lang="en-US" dirty="0">
              <a:latin typeface="Comic Sans MS" panose="030F0702030302020204" pitchFamily="66" charset="0"/>
            </a:endParaRPr>
          </a:p>
        </p:txBody>
      </p:sp>
      <p:sp>
        <p:nvSpPr>
          <p:cNvPr id="21" name="Content Placeholder 7"/>
          <p:cNvSpPr txBox="1">
            <a:spLocks/>
          </p:cNvSpPr>
          <p:nvPr/>
        </p:nvSpPr>
        <p:spPr>
          <a:xfrm>
            <a:off x="939239" y="3163760"/>
            <a:ext cx="45953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smtClean="0">
              <a:latin typeface="Comic Sans MS" panose="030F0702030302020204" pitchFamily="66" charset="0"/>
            </a:endParaRPr>
          </a:p>
          <a:p>
            <a:pPr marL="0" indent="0">
              <a:buFont typeface="Arial" panose="020B0604020202020204" pitchFamily="34" charset="0"/>
              <a:buNone/>
            </a:pPr>
            <a:endParaRPr lang="en-US" i="1" dirty="0">
              <a:latin typeface="Comic Sans MS" panose="030F0702030302020204" pitchFamily="66" charset="0"/>
            </a:endParaRPr>
          </a:p>
        </p:txBody>
      </p:sp>
    </p:spTree>
    <p:extLst>
      <p:ext uri="{BB962C8B-B14F-4D97-AF65-F5344CB8AC3E}">
        <p14:creationId xmlns:p14="http://schemas.microsoft.com/office/powerpoint/2010/main" val="105299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itle 6"/>
          <p:cNvSpPr>
            <a:spLocks noGrp="1"/>
          </p:cNvSpPr>
          <p:nvPr>
            <p:ph type="title"/>
          </p:nvPr>
        </p:nvSpPr>
        <p:spPr/>
        <p:txBody>
          <a:bodyPr>
            <a:normAutofit/>
          </a:bodyPr>
          <a:lstStyle/>
          <a:p>
            <a:r>
              <a:rPr lang="en-US" b="1" i="1" dirty="0" smtClean="0">
                <a:latin typeface="Comic Sans MS" panose="030F0702030302020204" pitchFamily="66" charset="0"/>
              </a:rPr>
              <a:t>Strategy: Active Recall </a:t>
            </a:r>
            <a:endParaRPr lang="en-GB" b="1" i="1" dirty="0">
              <a:latin typeface="Comic Sans MS" panose="030F0702030302020204" pitchFamily="66" charset="0"/>
            </a:endParaRPr>
          </a:p>
        </p:txBody>
      </p:sp>
      <p:sp>
        <p:nvSpPr>
          <p:cNvPr id="8" name="Content Placeholder 7"/>
          <p:cNvSpPr>
            <a:spLocks noGrp="1"/>
          </p:cNvSpPr>
          <p:nvPr>
            <p:ph idx="1"/>
          </p:nvPr>
        </p:nvSpPr>
        <p:spPr/>
        <p:txBody>
          <a:bodyPr>
            <a:normAutofit/>
          </a:bodyPr>
          <a:lstStyle/>
          <a:p>
            <a:pPr>
              <a:buFont typeface="Wingdings" panose="05000000000000000000" pitchFamily="2" charset="2"/>
              <a:buChar char="ü"/>
            </a:pPr>
            <a:r>
              <a:rPr lang="en-US" dirty="0" smtClean="0">
                <a:latin typeface="Comic Sans MS" panose="030F0702030302020204" pitchFamily="66" charset="0"/>
              </a:rPr>
              <a:t> Read, Write, Check Repeat (from Dr Wait).</a:t>
            </a:r>
          </a:p>
          <a:p>
            <a:pPr>
              <a:buFont typeface="Wingdings" panose="05000000000000000000" pitchFamily="2" charset="2"/>
              <a:buChar char="ü"/>
            </a:pPr>
            <a:endParaRPr lang="en-US" dirty="0">
              <a:latin typeface="Comic Sans MS" panose="030F0702030302020204" pitchFamily="66" charset="0"/>
            </a:endParaRPr>
          </a:p>
          <a:p>
            <a:pPr marL="0" indent="0">
              <a:buNone/>
            </a:pPr>
            <a:r>
              <a:rPr lang="en-US" dirty="0" smtClean="0">
                <a:latin typeface="Comic Sans MS" panose="030F0702030302020204" pitchFamily="66" charset="0"/>
              </a:rPr>
              <a:t>Step 1 – Read a passage/chapter of a book.</a:t>
            </a:r>
          </a:p>
          <a:p>
            <a:pPr marL="0" indent="0">
              <a:buNone/>
            </a:pPr>
            <a:r>
              <a:rPr lang="en-US" dirty="0" smtClean="0">
                <a:latin typeface="Comic Sans MS" panose="030F0702030302020204" pitchFamily="66" charset="0"/>
              </a:rPr>
              <a:t>Step 2 – Write out the key points.</a:t>
            </a:r>
            <a:endParaRPr lang="en-US" dirty="0" smtClean="0">
              <a:latin typeface="Comic Sans MS" panose="030F0702030302020204" pitchFamily="66" charset="0"/>
            </a:endParaRPr>
          </a:p>
          <a:p>
            <a:pPr marL="0" indent="0">
              <a:buNone/>
            </a:pPr>
            <a:r>
              <a:rPr lang="en-US" dirty="0" smtClean="0">
                <a:latin typeface="Comic Sans MS" panose="030F0702030302020204" pitchFamily="66" charset="0"/>
              </a:rPr>
              <a:t>Step 3 – Close book and hide notes. Write out what you remember (focus on the key points/consider mind mapping this).</a:t>
            </a:r>
          </a:p>
          <a:p>
            <a:pPr marL="0" indent="0">
              <a:buNone/>
            </a:pPr>
            <a:r>
              <a:rPr lang="en-US" dirty="0" smtClean="0">
                <a:latin typeface="Comic Sans MS" panose="030F0702030302020204" pitchFamily="66" charset="0"/>
              </a:rPr>
              <a:t>Step 4 – Wait a few days. Repeat steps 3 &amp; 4 until you are able to write out all of the key points.</a:t>
            </a:r>
          </a:p>
          <a:p>
            <a:pPr marL="0" indent="0">
              <a:buNone/>
            </a:pPr>
            <a:endParaRPr lang="en-US" dirty="0" smtClean="0">
              <a:latin typeface="Comic Sans MS" panose="030F0702030302020204" pitchFamily="66" charset="0"/>
            </a:endParaRPr>
          </a:p>
        </p:txBody>
      </p:sp>
      <p:sp>
        <p:nvSpPr>
          <p:cNvPr id="21" name="Content Placeholder 7"/>
          <p:cNvSpPr txBox="1">
            <a:spLocks/>
          </p:cNvSpPr>
          <p:nvPr/>
        </p:nvSpPr>
        <p:spPr>
          <a:xfrm>
            <a:off x="939239" y="3163760"/>
            <a:ext cx="45953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smtClean="0">
              <a:latin typeface="Comic Sans MS" panose="030F0702030302020204" pitchFamily="66" charset="0"/>
            </a:endParaRPr>
          </a:p>
          <a:p>
            <a:pPr marL="0" indent="0">
              <a:buFont typeface="Arial" panose="020B0604020202020204" pitchFamily="34" charset="0"/>
              <a:buNone/>
            </a:pPr>
            <a:endParaRPr lang="en-US" i="1" dirty="0">
              <a:latin typeface="Comic Sans MS" panose="030F0702030302020204" pitchFamily="66" charset="0"/>
            </a:endParaRPr>
          </a:p>
        </p:txBody>
      </p:sp>
    </p:spTree>
    <p:extLst>
      <p:ext uri="{BB962C8B-B14F-4D97-AF65-F5344CB8AC3E}">
        <p14:creationId xmlns:p14="http://schemas.microsoft.com/office/powerpoint/2010/main" val="1887783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2D1E3552102641B11C2B7E4F7E5419" ma:contentTypeVersion="13" ma:contentTypeDescription="Create a new document." ma:contentTypeScope="" ma:versionID="06326ff71f61165d01e1a08bde592de4">
  <xsd:schema xmlns:xsd="http://www.w3.org/2001/XMLSchema" xmlns:xs="http://www.w3.org/2001/XMLSchema" xmlns:p="http://schemas.microsoft.com/office/2006/metadata/properties" xmlns:ns2="a608c9fc-6661-4105-bf50-172c184c82bc" xmlns:ns3="f1ff2428-2f7a-42ae-bcc7-002bf72b01b3" targetNamespace="http://schemas.microsoft.com/office/2006/metadata/properties" ma:root="true" ma:fieldsID="5a1644bb70e1523e4b7af64b625b685a" ns2:_="" ns3:_="">
    <xsd:import namespace="a608c9fc-6661-4105-bf50-172c184c82bc"/>
    <xsd:import namespace="f1ff2428-2f7a-42ae-bcc7-002bf72b01b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08c9fc-6661-4105-bf50-172c184c8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ff2428-2f7a-42ae-bcc7-002bf72b01b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7F8654-7E3F-4548-A1D7-DA6C51C0A3AA}">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f1ff2428-2f7a-42ae-bcc7-002bf72b01b3"/>
    <ds:schemaRef ds:uri="a608c9fc-6661-4105-bf50-172c184c82bc"/>
    <ds:schemaRef ds:uri="http://www.w3.org/XML/1998/namespace"/>
  </ds:schemaRefs>
</ds:datastoreItem>
</file>

<file path=customXml/itemProps2.xml><?xml version="1.0" encoding="utf-8"?>
<ds:datastoreItem xmlns:ds="http://schemas.openxmlformats.org/officeDocument/2006/customXml" ds:itemID="{C8EFC752-93F2-4007-87A6-95CE1E2D51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08c9fc-6661-4105-bf50-172c184c82bc"/>
    <ds:schemaRef ds:uri="f1ff2428-2f7a-42ae-bcc7-002bf72b01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E8E436-5143-475D-9B6B-759BC70B50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1638</TotalTime>
  <Words>1703</Words>
  <Application>Microsoft Office PowerPoint</Application>
  <PresentationFormat>Widescreen</PresentationFormat>
  <Paragraphs>206</Paragraphs>
  <Slides>20</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Comic Sans MS</vt:lpstr>
      <vt:lpstr>Wingdings</vt:lpstr>
      <vt:lpstr>1_Office Theme</vt:lpstr>
      <vt:lpstr>Office Theme</vt:lpstr>
      <vt:lpstr>Starter:</vt:lpstr>
      <vt:lpstr>How to Make Learning Stick</vt:lpstr>
      <vt:lpstr>Chapter 1: Learning is Misunderstood</vt:lpstr>
      <vt:lpstr>PowerPoint Presentation</vt:lpstr>
      <vt:lpstr>Chapter 2: To Learn, Retrieve</vt:lpstr>
      <vt:lpstr>Strategy: Active Recall </vt:lpstr>
      <vt:lpstr>Strategy: Active Recall </vt:lpstr>
      <vt:lpstr>Strategy: Active Recall </vt:lpstr>
      <vt:lpstr>Strategy: Active Recall </vt:lpstr>
      <vt:lpstr>Chapter 3: Mix Up Your Practice</vt:lpstr>
      <vt:lpstr>The learning curve and forgetting factor </vt:lpstr>
      <vt:lpstr>German Psychologist Hermann Ebbinghaus’s Forgetting Curve</vt:lpstr>
      <vt:lpstr>Applying effective interleaving</vt:lpstr>
      <vt:lpstr>PowerPoint Presentation</vt:lpstr>
      <vt:lpstr>PowerPoint Presentation</vt:lpstr>
      <vt:lpstr>Chapter 4: Avoid Illusions of Knowing</vt:lpstr>
      <vt:lpstr>Summary:</vt:lpstr>
      <vt:lpstr>Task: choose one of the following</vt:lpstr>
      <vt:lpstr>Plenary</vt:lpstr>
      <vt:lpstr>Feedback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J.Self</dc:creator>
  <cp:lastModifiedBy>G Clark</cp:lastModifiedBy>
  <cp:revision>200</cp:revision>
  <cp:lastPrinted>2019-09-23T06:53:41Z</cp:lastPrinted>
  <dcterms:created xsi:type="dcterms:W3CDTF">2018-08-30T13:46:47Z</dcterms:created>
  <dcterms:modified xsi:type="dcterms:W3CDTF">2022-03-09T13:11:34Z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0x010100C52D1E3552102641B11C2B7E4F7E5419</vt:lpwstr>
  </property>
</Properties>
</file>