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2" r:id="rId4"/>
    <p:sldId id="260" r:id="rId5"/>
    <p:sldId id="26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17" autoAdjust="0"/>
    <p:restoredTop sz="94660"/>
  </p:normalViewPr>
  <p:slideViewPr>
    <p:cSldViewPr snapToGrid="0">
      <p:cViewPr varScale="1">
        <p:scale>
          <a:sx n="89" d="100"/>
          <a:sy n="89" d="100"/>
        </p:scale>
        <p:origin x="40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3901D-4EFD-419B-BF21-1D7B70D32477}" type="datetimeFigureOut">
              <a:rPr lang="en-GB" smtClean="0"/>
              <a:t>04/10/2020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17CFD-2065-43BC-A4AA-D40122BBF8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11312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3901D-4EFD-419B-BF21-1D7B70D32477}" type="datetimeFigureOut">
              <a:rPr lang="en-GB" smtClean="0"/>
              <a:t>04/10/2020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17CFD-2065-43BC-A4AA-D40122BBF8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50781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3901D-4EFD-419B-BF21-1D7B70D32477}" type="datetimeFigureOut">
              <a:rPr lang="en-GB" smtClean="0"/>
              <a:t>04/10/2020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17CFD-2065-43BC-A4AA-D40122BBF8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93431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3901D-4EFD-419B-BF21-1D7B70D32477}" type="datetimeFigureOut">
              <a:rPr lang="en-GB" smtClean="0"/>
              <a:t>04/10/2020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17CFD-2065-43BC-A4AA-D40122BBF8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8093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3901D-4EFD-419B-BF21-1D7B70D32477}" type="datetimeFigureOut">
              <a:rPr lang="en-GB" smtClean="0"/>
              <a:t>04/10/2020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17CFD-2065-43BC-A4AA-D40122BBF8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50058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3901D-4EFD-419B-BF21-1D7B70D32477}" type="datetimeFigureOut">
              <a:rPr lang="en-GB" smtClean="0"/>
              <a:t>04/10/2020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17CFD-2065-43BC-A4AA-D40122BBF8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63791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3901D-4EFD-419B-BF21-1D7B70D32477}" type="datetimeFigureOut">
              <a:rPr lang="en-GB" smtClean="0"/>
              <a:t>04/10/2020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17CFD-2065-43BC-A4AA-D40122BBF8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84276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3901D-4EFD-419B-BF21-1D7B70D32477}" type="datetimeFigureOut">
              <a:rPr lang="en-GB" smtClean="0"/>
              <a:t>04/10/2020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17CFD-2065-43BC-A4AA-D40122BBF8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03652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3901D-4EFD-419B-BF21-1D7B70D32477}" type="datetimeFigureOut">
              <a:rPr lang="en-GB" smtClean="0"/>
              <a:t>04/10/2020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17CFD-2065-43BC-A4AA-D40122BBF8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62089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3901D-4EFD-419B-BF21-1D7B70D32477}" type="datetimeFigureOut">
              <a:rPr lang="en-GB" smtClean="0"/>
              <a:t>04/10/2020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17CFD-2065-43BC-A4AA-D40122BBF8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03717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3901D-4EFD-419B-BF21-1D7B70D32477}" type="datetimeFigureOut">
              <a:rPr lang="en-GB" smtClean="0"/>
              <a:t>04/10/2020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17CFD-2065-43BC-A4AA-D40122BBF8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8762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93901D-4EFD-419B-BF21-1D7B70D32477}" type="datetimeFigureOut">
              <a:rPr lang="en-GB" smtClean="0"/>
              <a:t>04/10/2020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B17CFD-2065-43BC-A4AA-D40122BBF8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1471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6569427"/>
              </p:ext>
            </p:extLst>
          </p:nvPr>
        </p:nvGraphicFramePr>
        <p:xfrm>
          <a:off x="0" y="523216"/>
          <a:ext cx="12192000" cy="62805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51102"/>
                <a:gridCol w="6188927"/>
                <a:gridCol w="1538869"/>
                <a:gridCol w="1271239"/>
                <a:gridCol w="1341863"/>
              </a:tblGrid>
              <a:tr h="51990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LESSON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LEARNING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 OBJECTIVES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VOCABULARY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HOMEWORK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ST JOSEPH’S PUPIL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 PROFILE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634151">
                <a:tc>
                  <a:txBody>
                    <a:bodyPr/>
                    <a:lstStyle/>
                    <a:p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L1: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</a:rPr>
                        <a:t> Learning Aim A: A1 </a:t>
                      </a:r>
                    </a:p>
                    <a:p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</a:rPr>
                        <a:t>Geographical Awareness</a:t>
                      </a:r>
                      <a:endParaRPr lang="en-GB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LO1: To define the keywords that</a:t>
                      </a:r>
                      <a:r>
                        <a:rPr lang="en-US" sz="1100" baseline="0" dirty="0" smtClean="0"/>
                        <a:t> help us describe our geographical awareness</a:t>
                      </a:r>
                      <a:endParaRPr lang="en-US" sz="1100" dirty="0" smtClean="0"/>
                    </a:p>
                    <a:p>
                      <a:r>
                        <a:rPr lang="en-US" sz="1100" dirty="0" smtClean="0"/>
                        <a:t>LO2:</a:t>
                      </a:r>
                      <a:r>
                        <a:rPr lang="en-US" sz="1100" baseline="0" dirty="0" smtClean="0"/>
                        <a:t> To investigate the term ‘geographical scale’ </a:t>
                      </a:r>
                    </a:p>
                    <a:p>
                      <a:r>
                        <a:rPr lang="en-US" sz="1100" baseline="0" dirty="0" smtClean="0"/>
                        <a:t>LO3: To locate a variety of global destinations on a world map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Hemisphere / Equator / Prime Meridian / Continent / Latitude</a:t>
                      </a:r>
                      <a:r>
                        <a:rPr lang="en-US" sz="900" baseline="0" dirty="0" smtClean="0"/>
                        <a:t> / Longitude / Degrees / Poles</a:t>
                      </a:r>
                      <a:endParaRPr lang="en-GB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Curious,</a:t>
                      </a:r>
                      <a:r>
                        <a:rPr lang="en-US" sz="1100" baseline="0" dirty="0" smtClean="0"/>
                        <a:t> Intentional, Attentive </a:t>
                      </a:r>
                      <a:endParaRPr lang="en-GB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08733">
                <a:tc>
                  <a:txBody>
                    <a:bodyPr/>
                    <a:lstStyle/>
                    <a:p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L2: Learning Aim A: A2</a:t>
                      </a:r>
                      <a:endParaRPr lang="en-GB" sz="1100" b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1100" b="0" dirty="0" smtClean="0">
                          <a:solidFill>
                            <a:schemeClr val="tx1"/>
                          </a:solidFill>
                        </a:rPr>
                        <a:t>Natural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</a:rPr>
                        <a:t> Attractions</a:t>
                      </a:r>
                      <a:endParaRPr lang="en-US" sz="11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LO1: To define what constitutes as a natural attraction </a:t>
                      </a:r>
                    </a:p>
                    <a:p>
                      <a:r>
                        <a:rPr lang="en-US" sz="1100" dirty="0" smtClean="0"/>
                        <a:t>LO2: To investigate</a:t>
                      </a:r>
                      <a:r>
                        <a:rPr lang="en-US" sz="1100" baseline="0" dirty="0" smtClean="0"/>
                        <a:t> the different types of natural attraction </a:t>
                      </a:r>
                    </a:p>
                    <a:p>
                      <a:r>
                        <a:rPr lang="en-US" sz="1100" baseline="0" dirty="0" smtClean="0"/>
                        <a:t>LO3: To create a case study on a natural attraction </a:t>
                      </a:r>
                      <a:endParaRPr lang="en-GB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Natural /</a:t>
                      </a:r>
                      <a:r>
                        <a:rPr lang="en-US" sz="900" baseline="0" dirty="0" smtClean="0"/>
                        <a:t> Landscape / Altitude / Beach / Resort / Mountains / Flora / Fauna</a:t>
                      </a:r>
                      <a:endParaRPr lang="en-GB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Eloquent. Active, Curious</a:t>
                      </a:r>
                      <a:endParaRPr lang="en-GB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34151">
                <a:tc>
                  <a:txBody>
                    <a:bodyPr/>
                    <a:lstStyle/>
                    <a:p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L3: Learning Aim A: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</a:rPr>
                        <a:t> A2</a:t>
                      </a:r>
                    </a:p>
                    <a:p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</a:rPr>
                        <a:t>Weather and Climate</a:t>
                      </a:r>
                      <a:endParaRPr lang="en-GB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LO1: To define the keywords:</a:t>
                      </a:r>
                      <a:r>
                        <a:rPr lang="en-US" sz="1100" baseline="0" dirty="0" smtClean="0"/>
                        <a:t> weather and climate </a:t>
                      </a:r>
                    </a:p>
                    <a:p>
                      <a:r>
                        <a:rPr lang="en-US" sz="1100" baseline="0" dirty="0" smtClean="0"/>
                        <a:t>LO2: To investigate how weather and climate can impact the appeal of global destinations </a:t>
                      </a:r>
                    </a:p>
                    <a:p>
                      <a:r>
                        <a:rPr lang="en-US" sz="1100" baseline="0" dirty="0" smtClean="0"/>
                        <a:t>LO3: To </a:t>
                      </a:r>
                      <a:r>
                        <a:rPr lang="en-US" sz="1100" baseline="0" dirty="0" err="1" smtClean="0"/>
                        <a:t>analyse</a:t>
                      </a:r>
                      <a:r>
                        <a:rPr lang="en-US" sz="1100" baseline="0" dirty="0" smtClean="0"/>
                        <a:t> climate graphs </a:t>
                      </a:r>
                      <a:endParaRPr lang="en-GB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Weather / Climate / Hurricane / Precipitation / Monsoon </a:t>
                      </a:r>
                      <a:endParaRPr lang="en-GB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Eloquent. Active, Curious</a:t>
                      </a:r>
                      <a:endParaRPr lang="en-GB" sz="1100" dirty="0" smtClean="0"/>
                    </a:p>
                    <a:p>
                      <a:endParaRPr lang="en-GB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34151">
                <a:tc>
                  <a:txBody>
                    <a:bodyPr/>
                    <a:lstStyle/>
                    <a:p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L4: Learning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</a:rPr>
                        <a:t> Aim A: A2</a:t>
                      </a:r>
                    </a:p>
                    <a:p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</a:rPr>
                        <a:t>Built Attractions</a:t>
                      </a:r>
                      <a:endParaRPr lang="en-GB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LO1: To identify what built attractions are </a:t>
                      </a:r>
                    </a:p>
                    <a:p>
                      <a:r>
                        <a:rPr lang="en-US" sz="1100" dirty="0" smtClean="0"/>
                        <a:t>LO2:</a:t>
                      </a:r>
                      <a:r>
                        <a:rPr lang="en-US" sz="1100" baseline="0" dirty="0" smtClean="0"/>
                        <a:t> To investigate different types of built attractions </a:t>
                      </a:r>
                    </a:p>
                    <a:p>
                      <a:r>
                        <a:rPr lang="en-US" sz="1100" baseline="0" dirty="0" smtClean="0"/>
                        <a:t>LO3: To research and build a case study on a built attraction from a continent of your choice </a:t>
                      </a:r>
                      <a:endParaRPr lang="en-GB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Built Attraction / Heritage / Cultural Site / Theme Park / Museums</a:t>
                      </a:r>
                      <a:endParaRPr lang="en-GB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Keyword Dissect and Practice</a:t>
                      </a:r>
                      <a:r>
                        <a:rPr lang="en-US" sz="1100" baseline="0" dirty="0" smtClean="0"/>
                        <a:t> Exam Questions</a:t>
                      </a:r>
                      <a:endParaRPr lang="en-GB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Eloquent. Active, Curious</a:t>
                      </a:r>
                      <a:endParaRPr lang="en-GB" sz="1100" dirty="0" smtClean="0"/>
                    </a:p>
                    <a:p>
                      <a:endParaRPr lang="en-GB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34151">
                <a:tc>
                  <a:txBody>
                    <a:bodyPr/>
                    <a:lstStyle/>
                    <a:p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L5: Learning Aim A: A2</a:t>
                      </a:r>
                    </a:p>
                    <a:p>
                      <a:r>
                        <a:rPr lang="en-US" sz="1100" b="0" dirty="0" smtClean="0">
                          <a:solidFill>
                            <a:schemeClr val="tx1"/>
                          </a:solidFill>
                        </a:rPr>
                        <a:t>Tourist Facilities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</a:rPr>
                        <a:t> and Amenities</a:t>
                      </a:r>
                      <a:endParaRPr lang="en-GB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LO1: T</a:t>
                      </a:r>
                      <a:r>
                        <a:rPr lang="en-US" sz="1000" baseline="0" dirty="0" smtClean="0"/>
                        <a:t>o identify the variety of tourist facilities: transport links, accommodation, events and entertainment, local culture, facilities for beach and leisure</a:t>
                      </a:r>
                    </a:p>
                    <a:p>
                      <a:r>
                        <a:rPr lang="en-US" sz="1000" baseline="0" dirty="0" smtClean="0"/>
                        <a:t>LO2: To investigate the impact of developing infrastructure on destinations </a:t>
                      </a:r>
                    </a:p>
                    <a:p>
                      <a:r>
                        <a:rPr lang="en-US" sz="1000" baseline="0" dirty="0" smtClean="0"/>
                        <a:t>LO3: To explain how the availability of tourist facilities can impact the destination as a global destination</a:t>
                      </a:r>
                      <a:endParaRPr lang="en-GB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Tourist Facilities / Amenities / Availability / Infrastructure</a:t>
                      </a:r>
                      <a:r>
                        <a:rPr lang="en-US" sz="900" baseline="0" dirty="0" smtClean="0"/>
                        <a:t> / Serviced Accommodation / Village home-stay</a:t>
                      </a:r>
                      <a:endParaRPr lang="en-GB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Keyword Dissect </a:t>
                      </a:r>
                      <a:endParaRPr lang="en-GB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Eloquent. Active, Curious</a:t>
                      </a:r>
                      <a:endParaRPr lang="en-GB" sz="1100" dirty="0" smtClean="0"/>
                    </a:p>
                    <a:p>
                      <a:endParaRPr lang="en-GB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34151">
                <a:tc>
                  <a:txBody>
                    <a:bodyPr/>
                    <a:lstStyle/>
                    <a:p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L6: Learning Aim A: A2</a:t>
                      </a:r>
                    </a:p>
                    <a:p>
                      <a:r>
                        <a:rPr lang="en-US" sz="1100" b="0" dirty="0" smtClean="0">
                          <a:solidFill>
                            <a:schemeClr val="tx1"/>
                          </a:solidFill>
                        </a:rPr>
                        <a:t>Stages of Development (TALC) Model </a:t>
                      </a:r>
                      <a:endParaRPr lang="en-GB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LO1:</a:t>
                      </a:r>
                      <a:r>
                        <a:rPr lang="en-US" sz="1100" baseline="0" dirty="0" smtClean="0"/>
                        <a:t> To define the TALC Model </a:t>
                      </a:r>
                    </a:p>
                    <a:p>
                      <a:r>
                        <a:rPr lang="en-US" sz="1100" baseline="0" dirty="0" smtClean="0"/>
                        <a:t>LO2: To investigate each stage of the TALC Model </a:t>
                      </a:r>
                    </a:p>
                    <a:p>
                      <a:r>
                        <a:rPr lang="en-US" sz="1100" baseline="0" dirty="0" smtClean="0"/>
                        <a:t>LO3: To apply our knowledge of the TALC Model to different global destinations </a:t>
                      </a:r>
                      <a:endParaRPr lang="en-GB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TALC</a:t>
                      </a:r>
                      <a:r>
                        <a:rPr lang="en-US" sz="900" baseline="0" dirty="0" smtClean="0"/>
                        <a:t> Model / Exploration / Involvement / Development / Consolidation / Stagnation / Decline / Rejuvenation</a:t>
                      </a:r>
                      <a:endParaRPr lang="en-GB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Intentional,</a:t>
                      </a:r>
                      <a:r>
                        <a:rPr lang="en-US" sz="1100" baseline="0" dirty="0" smtClean="0"/>
                        <a:t> Hopeful, Wise</a:t>
                      </a:r>
                      <a:endParaRPr lang="en-GB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34151">
                <a:tc>
                  <a:txBody>
                    <a:bodyPr/>
                    <a:lstStyle/>
                    <a:p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L7: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</a:rPr>
                        <a:t> Learning Aim A: A3</a:t>
                      </a:r>
                    </a:p>
                    <a:p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</a:rPr>
                        <a:t>Cultural Tourism</a:t>
                      </a:r>
                      <a:endParaRPr lang="en-GB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LO1: To</a:t>
                      </a:r>
                      <a:r>
                        <a:rPr lang="en-US" sz="1100" baseline="0" dirty="0" smtClean="0"/>
                        <a:t> define the meaning of ‘cultural tourism’</a:t>
                      </a:r>
                    </a:p>
                    <a:p>
                      <a:r>
                        <a:rPr lang="en-US" sz="1100" baseline="0" dirty="0" smtClean="0"/>
                        <a:t>LO2: To investigate ‘dark tourism’ </a:t>
                      </a:r>
                    </a:p>
                    <a:p>
                      <a:r>
                        <a:rPr lang="en-US" sz="1100" baseline="0" dirty="0" smtClean="0"/>
                        <a:t>LO3: To research a UNESCO World Heritage Site and explain why visitor numbers may be restricted  </a:t>
                      </a:r>
                      <a:endParaRPr lang="en-GB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Dark Tourism / Pilgrimage Site / Hajj</a:t>
                      </a:r>
                      <a:r>
                        <a:rPr lang="en-US" sz="900" baseline="0" dirty="0" smtClean="0"/>
                        <a:t> / UNESCO / World Heritage Site </a:t>
                      </a:r>
                      <a:endParaRPr lang="en-GB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Prophetic,</a:t>
                      </a:r>
                      <a:r>
                        <a:rPr lang="en-US" sz="1100" baseline="0" dirty="0" smtClean="0"/>
                        <a:t> Curious, Active</a:t>
                      </a:r>
                      <a:endParaRPr lang="en-GB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34151">
                <a:tc>
                  <a:txBody>
                    <a:bodyPr/>
                    <a:lstStyle/>
                    <a:p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L8: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</a:rPr>
                        <a:t> Learning Aim A: A3</a:t>
                      </a:r>
                    </a:p>
                    <a:p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</a:rPr>
                        <a:t>Leisure Tourism</a:t>
                      </a:r>
                      <a:endParaRPr lang="en-GB" sz="1100" b="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GB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LO1: To define the</a:t>
                      </a:r>
                      <a:r>
                        <a:rPr lang="en-US" sz="1100" baseline="0" dirty="0" smtClean="0"/>
                        <a:t> meaning of ‘leisure tourism’ </a:t>
                      </a:r>
                    </a:p>
                    <a:p>
                      <a:r>
                        <a:rPr lang="en-US" sz="1100" baseline="0" dirty="0" smtClean="0"/>
                        <a:t>LO2: To investigate different types of leisure tourism </a:t>
                      </a:r>
                    </a:p>
                    <a:p>
                      <a:r>
                        <a:rPr lang="en-US" sz="1100" baseline="0" dirty="0" smtClean="0"/>
                        <a:t>LO3: To research and create a leisure holiday based on a client profile </a:t>
                      </a:r>
                      <a:endParaRPr lang="en-GB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Leisure / Beaches / Tourism / Popular / Cities</a:t>
                      </a:r>
                      <a:r>
                        <a:rPr lang="en-US" sz="900" baseline="0" dirty="0" smtClean="0"/>
                        <a:t> / Weddings / Honeymoons</a:t>
                      </a:r>
                      <a:endParaRPr lang="en-GB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Topic</a:t>
                      </a:r>
                      <a:r>
                        <a:rPr lang="en-US" sz="1100" baseline="0" dirty="0" smtClean="0"/>
                        <a:t> reading and questions to complete</a:t>
                      </a:r>
                      <a:endParaRPr lang="en-GB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Prophetic,</a:t>
                      </a:r>
                      <a:r>
                        <a:rPr lang="en-US" sz="1100" baseline="0" dirty="0" smtClean="0"/>
                        <a:t> Curious, Active</a:t>
                      </a:r>
                      <a:endParaRPr lang="en-GB" sz="1100" dirty="0" smtClean="0"/>
                    </a:p>
                    <a:p>
                      <a:endParaRPr lang="en-GB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34151">
                <a:tc>
                  <a:txBody>
                    <a:bodyPr/>
                    <a:lstStyle/>
                    <a:p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L9: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</a:rPr>
                        <a:t> Learning Aim A: A3</a:t>
                      </a:r>
                    </a:p>
                    <a:p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</a:rPr>
                        <a:t>Nature Tourism</a:t>
                      </a:r>
                      <a:endParaRPr lang="en-GB" sz="1100" b="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GB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LO1:</a:t>
                      </a:r>
                      <a:r>
                        <a:rPr lang="en-US" sz="1100" baseline="0" dirty="0" smtClean="0"/>
                        <a:t> To define the meaning of ‘nature tourism’ </a:t>
                      </a:r>
                    </a:p>
                    <a:p>
                      <a:r>
                        <a:rPr lang="en-US" sz="1100" baseline="0" dirty="0" smtClean="0"/>
                        <a:t>LO2: To investigate the different types of nature tourism </a:t>
                      </a:r>
                    </a:p>
                    <a:p>
                      <a:r>
                        <a:rPr lang="en-US" sz="1100" baseline="0" dirty="0" smtClean="0"/>
                        <a:t>LO3: To research and create a nature holiday based on a client profile </a:t>
                      </a:r>
                      <a:endParaRPr lang="en-GB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Nature / Tourism / Trekking / Conservation</a:t>
                      </a:r>
                      <a:r>
                        <a:rPr lang="en-US" sz="900" baseline="0" dirty="0" smtClean="0"/>
                        <a:t> / Ecotourism / Environment</a:t>
                      </a:r>
                      <a:endParaRPr lang="en-GB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Keyword Dissect</a:t>
                      </a:r>
                      <a:endParaRPr lang="en-GB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Prophetic,</a:t>
                      </a:r>
                      <a:r>
                        <a:rPr lang="en-US" sz="1100" baseline="0" dirty="0" smtClean="0"/>
                        <a:t> Curious, Active</a:t>
                      </a:r>
                      <a:endParaRPr lang="en-GB" sz="1100" dirty="0" smtClean="0"/>
                    </a:p>
                    <a:p>
                      <a:endParaRPr lang="en-GB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0" y="0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Unit 2 – Global Destinations</a:t>
            </a:r>
          </a:p>
          <a:p>
            <a:r>
              <a:rPr lang="en-US" sz="1100" dirty="0" smtClean="0"/>
              <a:t>To be taught from September to February half term </a:t>
            </a:r>
            <a:endParaRPr lang="en-GB" sz="1100" dirty="0"/>
          </a:p>
        </p:txBody>
      </p:sp>
    </p:spTree>
    <p:extLst>
      <p:ext uri="{BB962C8B-B14F-4D97-AF65-F5344CB8AC3E}">
        <p14:creationId xmlns:p14="http://schemas.microsoft.com/office/powerpoint/2010/main" val="14925425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3231471"/>
              </p:ext>
            </p:extLst>
          </p:nvPr>
        </p:nvGraphicFramePr>
        <p:xfrm>
          <a:off x="0" y="523216"/>
          <a:ext cx="12192000" cy="58284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38400"/>
                <a:gridCol w="5423210"/>
                <a:gridCol w="1717288"/>
                <a:gridCol w="1282390"/>
                <a:gridCol w="1330712"/>
              </a:tblGrid>
              <a:tr h="51990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LESSON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LEARNING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 OBJECTIVES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VOCABULARY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HOMEWORK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ST JOSEPH’S PUPIL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 PROFILE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634151">
                <a:tc>
                  <a:txBody>
                    <a:bodyPr/>
                    <a:lstStyle/>
                    <a:p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L10: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</a:rPr>
                        <a:t> Learning Aim A: A3</a:t>
                      </a:r>
                    </a:p>
                    <a:p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</a:rPr>
                        <a:t>Sports Tourism</a:t>
                      </a:r>
                      <a:endParaRPr lang="en-GB" sz="1100" b="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GB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LO1:</a:t>
                      </a:r>
                      <a:r>
                        <a:rPr lang="en-US" sz="1100" baseline="0" dirty="0" smtClean="0"/>
                        <a:t> To define the meaning of ‘sports tourism’ </a:t>
                      </a:r>
                    </a:p>
                    <a:p>
                      <a:r>
                        <a:rPr lang="en-US" sz="1100" baseline="0" dirty="0" smtClean="0"/>
                        <a:t>LO2: To investigate the different types of sports tourism </a:t>
                      </a:r>
                    </a:p>
                    <a:p>
                      <a:r>
                        <a:rPr lang="en-US" sz="1100" baseline="0" dirty="0" smtClean="0"/>
                        <a:t>LO3: To research and create a sports holiday based on a client profile </a:t>
                      </a:r>
                      <a:endParaRPr lang="en-GB" sz="11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Sports / Tourism / Activities / Scuba-Diving /</a:t>
                      </a:r>
                      <a:r>
                        <a:rPr lang="en-US" sz="900" baseline="0" dirty="0" smtClean="0"/>
                        <a:t> Spectator </a:t>
                      </a:r>
                      <a:endParaRPr lang="en-GB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Prophetic,</a:t>
                      </a:r>
                      <a:r>
                        <a:rPr lang="en-US" sz="1100" baseline="0" dirty="0" smtClean="0"/>
                        <a:t> Curious, Active</a:t>
                      </a:r>
                      <a:endParaRPr lang="en-GB" sz="1100" dirty="0" smtClean="0"/>
                    </a:p>
                    <a:p>
                      <a:endParaRPr lang="en-GB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41677">
                <a:tc>
                  <a:txBody>
                    <a:bodyPr/>
                    <a:lstStyle/>
                    <a:p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L11: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</a:rPr>
                        <a:t> Learning Aim A: A3</a:t>
                      </a:r>
                    </a:p>
                    <a:p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</a:rPr>
                        <a:t>Adventure Tourism</a:t>
                      </a:r>
                      <a:endParaRPr lang="en-GB" sz="1100" b="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GB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LO1:</a:t>
                      </a:r>
                      <a:r>
                        <a:rPr lang="en-US" sz="1100" baseline="0" dirty="0" smtClean="0"/>
                        <a:t> To define the meaning of ‘adventure tourism’ </a:t>
                      </a:r>
                    </a:p>
                    <a:p>
                      <a:r>
                        <a:rPr lang="en-US" sz="1100" baseline="0" dirty="0" smtClean="0"/>
                        <a:t>LO2: To investigate the different types of adventure tourism </a:t>
                      </a:r>
                    </a:p>
                    <a:p>
                      <a:r>
                        <a:rPr lang="en-US" sz="1100" baseline="0" dirty="0" smtClean="0"/>
                        <a:t>LO3: To research and create an adventure holiday based on a client profile </a:t>
                      </a:r>
                      <a:endParaRPr lang="en-GB" sz="11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Adventure</a:t>
                      </a:r>
                      <a:r>
                        <a:rPr lang="en-US" sz="900" baseline="0" dirty="0" smtClean="0"/>
                        <a:t> / Tourism / Camping / Mountains / Adrenalin Seeker </a:t>
                      </a:r>
                      <a:endParaRPr lang="en-GB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Prophetic,</a:t>
                      </a:r>
                      <a:r>
                        <a:rPr lang="en-US" sz="1100" baseline="0" dirty="0" smtClean="0"/>
                        <a:t> Curious, Active</a:t>
                      </a:r>
                      <a:endParaRPr lang="en-GB" sz="1100" dirty="0" smtClean="0"/>
                    </a:p>
                    <a:p>
                      <a:endParaRPr lang="en-GB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34151">
                <a:tc>
                  <a:txBody>
                    <a:bodyPr/>
                    <a:lstStyle/>
                    <a:p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L12: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</a:rPr>
                        <a:t> Learning Aim A: A3</a:t>
                      </a:r>
                    </a:p>
                    <a:p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</a:rPr>
                        <a:t>Wellness Tourism</a:t>
                      </a:r>
                      <a:endParaRPr lang="en-GB" sz="1100" b="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GB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LO1:</a:t>
                      </a:r>
                      <a:r>
                        <a:rPr lang="en-US" sz="1100" baseline="0" dirty="0" smtClean="0"/>
                        <a:t> To define the meaning of ‘wellness tourism’ </a:t>
                      </a:r>
                    </a:p>
                    <a:p>
                      <a:r>
                        <a:rPr lang="en-US" sz="1100" baseline="0" dirty="0" smtClean="0"/>
                        <a:t>LO2: To investigate the different types of wellness tourism </a:t>
                      </a:r>
                    </a:p>
                    <a:p>
                      <a:r>
                        <a:rPr lang="en-US" sz="1100" baseline="0" dirty="0" smtClean="0"/>
                        <a:t>LO3: To research and create a wellness holiday based on a client profile </a:t>
                      </a:r>
                      <a:endParaRPr lang="en-GB" sz="11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Wellness</a:t>
                      </a:r>
                      <a:r>
                        <a:rPr lang="en-US" sz="900" baseline="0" dirty="0" smtClean="0"/>
                        <a:t> / Tourism / Spiritually / Yoga / Spa Facilities / Health and Fitness / Digital-free Tourism</a:t>
                      </a:r>
                      <a:endParaRPr lang="en-GB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Practice Exam Questions</a:t>
                      </a:r>
                      <a:endParaRPr lang="en-GB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Prophetic,</a:t>
                      </a:r>
                      <a:r>
                        <a:rPr lang="en-US" sz="1100" baseline="0" dirty="0" smtClean="0"/>
                        <a:t> Curious, Active</a:t>
                      </a:r>
                      <a:endParaRPr lang="en-GB" sz="1100" dirty="0" smtClean="0"/>
                    </a:p>
                    <a:p>
                      <a:endParaRPr lang="en-GB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34151">
                <a:tc>
                  <a:txBody>
                    <a:bodyPr/>
                    <a:lstStyle/>
                    <a:p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L13: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</a:rPr>
                        <a:t> Learning Aim A: A3</a:t>
                      </a:r>
                    </a:p>
                    <a:p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</a:rPr>
                        <a:t>Business and Education Tourism</a:t>
                      </a:r>
                      <a:endParaRPr lang="en-GB" sz="1100" b="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GB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LO1:</a:t>
                      </a:r>
                      <a:r>
                        <a:rPr lang="en-US" sz="1100" baseline="0" dirty="0" smtClean="0"/>
                        <a:t> To define the meaning of ‘business tourism’  and ‘education tourism’</a:t>
                      </a:r>
                    </a:p>
                    <a:p>
                      <a:r>
                        <a:rPr lang="en-US" sz="1100" baseline="0" dirty="0" smtClean="0"/>
                        <a:t>LO2: To investigate the different types of business and education tourism</a:t>
                      </a:r>
                    </a:p>
                    <a:p>
                      <a:r>
                        <a:rPr lang="en-US" sz="1100" baseline="0" dirty="0" smtClean="0"/>
                        <a:t>LO3: To research and create an education trip for your class and subject</a:t>
                      </a:r>
                      <a:endParaRPr lang="en-GB" sz="11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Business</a:t>
                      </a:r>
                      <a:r>
                        <a:rPr lang="en-US" sz="900" baseline="0" dirty="0" smtClean="0"/>
                        <a:t> / Education / Tourism / MICE / Conferences / Culture / Languages </a:t>
                      </a:r>
                      <a:endParaRPr lang="en-GB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Keyword Dissect</a:t>
                      </a:r>
                      <a:endParaRPr lang="en-GB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Prophetic,</a:t>
                      </a:r>
                      <a:r>
                        <a:rPr lang="en-US" sz="1100" baseline="0" dirty="0" smtClean="0"/>
                        <a:t> Curious, Active</a:t>
                      </a:r>
                      <a:endParaRPr lang="en-GB" sz="1100" dirty="0" smtClean="0"/>
                    </a:p>
                    <a:p>
                      <a:endParaRPr lang="en-GB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34151">
                <a:tc>
                  <a:txBody>
                    <a:bodyPr/>
                    <a:lstStyle/>
                    <a:p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L14: FLASHBACK FRIDAY</a:t>
                      </a:r>
                    </a:p>
                    <a:p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Learning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</a:rPr>
                        <a:t> Aim: A</a:t>
                      </a:r>
                      <a:endParaRPr lang="en-GB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LO1: To test</a:t>
                      </a:r>
                      <a:r>
                        <a:rPr lang="en-US" sz="1100" baseline="0" dirty="0" smtClean="0"/>
                        <a:t> our recall of the keywords from learning aim A</a:t>
                      </a:r>
                    </a:p>
                    <a:p>
                      <a:r>
                        <a:rPr lang="en-US" sz="1100" baseline="0" dirty="0" smtClean="0"/>
                        <a:t>LO2: To apply our knowledge to exam practice questions </a:t>
                      </a:r>
                    </a:p>
                    <a:p>
                      <a:r>
                        <a:rPr lang="en-US" sz="1100" baseline="0" dirty="0" smtClean="0"/>
                        <a:t>LO3: To update our </a:t>
                      </a:r>
                      <a:r>
                        <a:rPr lang="en-US" sz="1100" baseline="0" dirty="0" err="1" smtClean="0"/>
                        <a:t>personalised</a:t>
                      </a:r>
                      <a:r>
                        <a:rPr lang="en-US" sz="1100" baseline="0" dirty="0" smtClean="0"/>
                        <a:t> learning checklists, and set measurable goals for our future studies</a:t>
                      </a:r>
                      <a:endParaRPr lang="en-GB" sz="11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Geographical Scale / Climate / Tourist Facilities / TALC Model / Nature / Leisure / Adventure </a:t>
                      </a:r>
                      <a:endParaRPr lang="en-GB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Learned, Wise, Eloquent</a:t>
                      </a:r>
                      <a:endParaRPr lang="en-GB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34151">
                <a:tc>
                  <a:txBody>
                    <a:bodyPr/>
                    <a:lstStyle/>
                    <a:p>
                      <a:r>
                        <a:rPr lang="en-US" sz="1100" b="0" dirty="0" smtClean="0">
                          <a:solidFill>
                            <a:schemeClr val="tx1"/>
                          </a:solidFill>
                        </a:rPr>
                        <a:t>L15: Learning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</a:rPr>
                        <a:t> Aim B: B1</a:t>
                      </a:r>
                    </a:p>
                    <a:p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</a:rPr>
                        <a:t>Types of Gateways and Transport Hubs</a:t>
                      </a:r>
                      <a:endParaRPr lang="en-GB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LO1:To</a:t>
                      </a:r>
                      <a:r>
                        <a:rPr lang="en-US" sz="1100" baseline="0" dirty="0" smtClean="0"/>
                        <a:t> define ‘gateway’ and ‘hub.’</a:t>
                      </a:r>
                    </a:p>
                    <a:p>
                      <a:r>
                        <a:rPr lang="en-US" sz="1100" baseline="0" dirty="0" smtClean="0"/>
                        <a:t>LO2: To define and use aviation terminology.</a:t>
                      </a:r>
                    </a:p>
                    <a:p>
                      <a:r>
                        <a:rPr lang="en-US" sz="1100" baseline="0" dirty="0" smtClean="0"/>
                        <a:t>LO3: To describe and analyse the facilities available at an airport. </a:t>
                      </a:r>
                      <a:endParaRPr lang="en-GB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Aviation, IATA code, hub,</a:t>
                      </a:r>
                      <a:r>
                        <a:rPr lang="en-US" sz="900" baseline="0" dirty="0" smtClean="0"/>
                        <a:t> gateway, airport, terminal. </a:t>
                      </a:r>
                      <a:endParaRPr lang="en-GB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Wise, Active, Curious.</a:t>
                      </a:r>
                      <a:r>
                        <a:rPr lang="en-US" sz="1100" baseline="0" dirty="0" smtClean="0"/>
                        <a:t> </a:t>
                      </a:r>
                      <a:endParaRPr lang="en-GB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34151">
                <a:tc>
                  <a:txBody>
                    <a:bodyPr/>
                    <a:lstStyle/>
                    <a:p>
                      <a:r>
                        <a:rPr lang="en-US" sz="1100" b="0" i="0" dirty="0" smtClean="0">
                          <a:solidFill>
                            <a:schemeClr val="tx1"/>
                          </a:solidFill>
                        </a:rPr>
                        <a:t>L16:</a:t>
                      </a:r>
                      <a:r>
                        <a:rPr lang="en-US" sz="1100" b="0" i="0" baseline="0" dirty="0" smtClean="0">
                          <a:solidFill>
                            <a:schemeClr val="tx1"/>
                          </a:solidFill>
                        </a:rPr>
                        <a:t> Learning Aim B: B1</a:t>
                      </a:r>
                    </a:p>
                    <a:p>
                      <a:r>
                        <a:rPr lang="en-US" sz="1100" b="0" i="0" baseline="0" dirty="0" smtClean="0">
                          <a:solidFill>
                            <a:schemeClr val="tx1"/>
                          </a:solidFill>
                        </a:rPr>
                        <a:t>Travel Routes and Providers: Aviation</a:t>
                      </a:r>
                      <a:endParaRPr lang="en-GB" sz="1100" b="0" i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LO1: To name</a:t>
                      </a:r>
                      <a:r>
                        <a:rPr lang="en-US" sz="1100" baseline="0" dirty="0" smtClean="0"/>
                        <a:t> key travel providers.</a:t>
                      </a:r>
                    </a:p>
                    <a:p>
                      <a:r>
                        <a:rPr lang="en-US" sz="1100" baseline="0" dirty="0" smtClean="0"/>
                        <a:t>LO2: To evaluate the advantages and disadvantages of budget travel companies. </a:t>
                      </a:r>
                    </a:p>
                    <a:p>
                      <a:r>
                        <a:rPr lang="en-US" sz="1100" baseline="0" dirty="0" smtClean="0"/>
                        <a:t>LO3: To differentiate between different types of airlines. </a:t>
                      </a:r>
                      <a:endParaRPr lang="en-GB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900" dirty="0" smtClean="0"/>
                        <a:t>Aviation, IATA code, hub, gateway, airport, terminal. </a:t>
                      </a:r>
                    </a:p>
                    <a:p>
                      <a:endParaRPr lang="en-GB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Eloquent, Learned, Active. </a:t>
                      </a:r>
                      <a:endParaRPr lang="en-GB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34151">
                <a:tc>
                  <a:txBody>
                    <a:bodyPr/>
                    <a:lstStyle/>
                    <a:p>
                      <a:r>
                        <a:rPr lang="en-US" sz="1100" b="0" dirty="0" smtClean="0">
                          <a:solidFill>
                            <a:schemeClr val="tx1"/>
                          </a:solidFill>
                        </a:rPr>
                        <a:t>L17: Learning Aim B: B1</a:t>
                      </a:r>
                    </a:p>
                    <a:p>
                      <a:r>
                        <a:rPr lang="en-US" sz="1100" b="0" dirty="0" smtClean="0">
                          <a:solidFill>
                            <a:schemeClr val="tx1"/>
                          </a:solidFill>
                        </a:rPr>
                        <a:t>Travel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</a:rPr>
                        <a:t> Routes and Providers: Rail</a:t>
                      </a:r>
                      <a:endParaRPr lang="en-GB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LO1: To name key travel providers.</a:t>
                      </a:r>
                    </a:p>
                    <a:p>
                      <a:r>
                        <a:rPr lang="en-US" sz="1100" dirty="0" smtClean="0"/>
                        <a:t>LO2: To evaluate the advantages and disadvantages of budget travel companies. </a:t>
                      </a:r>
                    </a:p>
                    <a:p>
                      <a:r>
                        <a:rPr lang="en-US" sz="1100" dirty="0" smtClean="0"/>
                        <a:t>LO3: To differentiate between different types of rail providers.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Rail/</a:t>
                      </a:r>
                      <a:r>
                        <a:rPr lang="en-US" sz="900" baseline="0" dirty="0" smtClean="0"/>
                        <a:t> hub/ Tourism/ Domestic/ International/ terminal </a:t>
                      </a:r>
                      <a:endParaRPr lang="en-GB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Active,</a:t>
                      </a:r>
                      <a:r>
                        <a:rPr lang="en-US" sz="1100" baseline="0" dirty="0" smtClean="0"/>
                        <a:t> Learned, Wise. </a:t>
                      </a:r>
                      <a:endParaRPr lang="en-GB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0" y="0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Unit 2 – Global Destinations</a:t>
            </a:r>
          </a:p>
          <a:p>
            <a:r>
              <a:rPr lang="en-US" sz="1100" dirty="0" smtClean="0"/>
              <a:t>To be taught from September to February half term </a:t>
            </a:r>
            <a:endParaRPr lang="en-GB" sz="1100" dirty="0"/>
          </a:p>
        </p:txBody>
      </p:sp>
    </p:spTree>
    <p:extLst>
      <p:ext uri="{BB962C8B-B14F-4D97-AF65-F5344CB8AC3E}">
        <p14:creationId xmlns:p14="http://schemas.microsoft.com/office/powerpoint/2010/main" val="1662159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2490945"/>
              </p:ext>
            </p:extLst>
          </p:nvPr>
        </p:nvGraphicFramePr>
        <p:xfrm>
          <a:off x="0" y="523216"/>
          <a:ext cx="12192000" cy="42215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38400"/>
                <a:gridCol w="5423210"/>
                <a:gridCol w="1717288"/>
                <a:gridCol w="1282390"/>
                <a:gridCol w="1330712"/>
              </a:tblGrid>
              <a:tr h="51990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LESSON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LEARNING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 OBJECTIVES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VOCABULARY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HOMEWORK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ST JOSEPH’S PUPIL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 PROFILE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634151">
                <a:tc>
                  <a:txBody>
                    <a:bodyPr/>
                    <a:lstStyle/>
                    <a:p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L18: Learning Aim B: B1</a:t>
                      </a:r>
                    </a:p>
                    <a:p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Travel Routes and Providers: Ferry</a:t>
                      </a:r>
                    </a:p>
                    <a:p>
                      <a:endParaRPr lang="en-GB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LO1: To name key ferry travel providers.</a:t>
                      </a:r>
                    </a:p>
                    <a:p>
                      <a:r>
                        <a:rPr lang="en-US" sz="1100" dirty="0" smtClean="0"/>
                        <a:t>LO2: To evaluate the advantages and disadvantages of budget travel companies. </a:t>
                      </a:r>
                    </a:p>
                    <a:p>
                      <a:r>
                        <a:rPr lang="en-US" sz="1100" dirty="0" smtClean="0"/>
                        <a:t>LO3: To differentiate between different types of ferry providers.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Ferry/ ocean / sea/ transport/</a:t>
                      </a:r>
                      <a:r>
                        <a:rPr lang="en-US" sz="900" baseline="0" dirty="0" smtClean="0"/>
                        <a:t> port/ hub / cruise/ budget/ cost/ customer/ </a:t>
                      </a:r>
                      <a:endParaRPr lang="en-GB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41677">
                <a:tc>
                  <a:txBody>
                    <a:bodyPr/>
                    <a:lstStyle/>
                    <a:p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L19: Learning Aim B: B1</a:t>
                      </a:r>
                    </a:p>
                    <a:p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Travel Routes and Providers: Cruise</a:t>
                      </a:r>
                    </a:p>
                    <a:p>
                      <a:endParaRPr lang="en-GB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LO1: To name key travel providers.</a:t>
                      </a:r>
                    </a:p>
                    <a:p>
                      <a:r>
                        <a:rPr lang="en-US" sz="1100" dirty="0" smtClean="0"/>
                        <a:t>LO2: To evaluate the advantages and disadvantages of budget cruise travel companies. </a:t>
                      </a:r>
                    </a:p>
                    <a:p>
                      <a:r>
                        <a:rPr lang="en-US" sz="1100" dirty="0" smtClean="0"/>
                        <a:t>LO3: To differentiate between different types of cruise providers.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Ferry/ ocean / sea/ transport/ port/ hub / cruise/ budget/ cost/ customer/ </a:t>
                      </a:r>
                    </a:p>
                    <a:p>
                      <a:endParaRPr lang="en-GB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34151">
                <a:tc>
                  <a:txBody>
                    <a:bodyPr/>
                    <a:lstStyle/>
                    <a:p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L20: Learning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</a:rPr>
                        <a:t> Aim B: B2</a:t>
                      </a:r>
                    </a:p>
                    <a:p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</a:rPr>
                        <a:t>Advantages and Disadvantages of Travel Options in Accessing Global Destinations</a:t>
                      </a:r>
                      <a:endParaRPr lang="en-GB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LO1: To recall our knowledge from Unit 1 Section B and</a:t>
                      </a:r>
                      <a:r>
                        <a:rPr lang="en-US" sz="1100" baseline="0" dirty="0" smtClean="0"/>
                        <a:t> completing a quiz on Transport Principles/Hubs and Gateways </a:t>
                      </a:r>
                    </a:p>
                    <a:p>
                      <a:r>
                        <a:rPr lang="en-US" sz="1100" baseline="0" dirty="0" smtClean="0"/>
                        <a:t>LO2: To identify the potential advantages and disadvantages in accessing certain destinations </a:t>
                      </a:r>
                    </a:p>
                    <a:p>
                      <a:r>
                        <a:rPr lang="en-US" sz="1100" baseline="0" dirty="0" smtClean="0"/>
                        <a:t>LO3: To compare the travel options of travelling from London to Barcelona</a:t>
                      </a:r>
                      <a:endParaRPr lang="en-GB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Gateway</a:t>
                      </a:r>
                      <a:r>
                        <a:rPr lang="en-US" sz="900" baseline="0" dirty="0" smtClean="0"/>
                        <a:t> / Hub / Transport / IATA Code / Sea Ports / Airports / Tourism Receiver / Tourism Generator / Berth / Access</a:t>
                      </a:r>
                      <a:endParaRPr lang="en-GB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Learned, Curious, Intentional</a:t>
                      </a:r>
                      <a:r>
                        <a:rPr lang="en-US" sz="1100" baseline="0" dirty="0" smtClean="0"/>
                        <a:t> </a:t>
                      </a:r>
                      <a:endParaRPr lang="en-GB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34151">
                <a:tc>
                  <a:txBody>
                    <a:bodyPr/>
                    <a:lstStyle/>
                    <a:p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L21: Learning Aim C: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</a:rPr>
                        <a:t> C1</a:t>
                      </a:r>
                    </a:p>
                    <a:p>
                      <a:r>
                        <a:rPr lang="en-US" sz="1100" b="0" i="0" baseline="0" dirty="0" smtClean="0">
                          <a:solidFill>
                            <a:schemeClr val="tx1"/>
                          </a:solidFill>
                        </a:rPr>
                        <a:t>Travel Planning and the Advantages and Disadvantages of Transport Options</a:t>
                      </a:r>
                      <a:endParaRPr lang="en-GB" sz="1100" b="0" i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LO1: To identify</a:t>
                      </a:r>
                      <a:r>
                        <a:rPr lang="en-US" sz="1100" baseline="0" dirty="0" smtClean="0"/>
                        <a:t> what sources of information people use when planning to travel </a:t>
                      </a:r>
                    </a:p>
                    <a:p>
                      <a:r>
                        <a:rPr lang="en-US" sz="1100" baseline="0" dirty="0" smtClean="0"/>
                        <a:t>LO2: To investigate and discuss the advantages and disadvantages of transport options </a:t>
                      </a:r>
                    </a:p>
                    <a:p>
                      <a:r>
                        <a:rPr lang="en-US" sz="1100" baseline="0" dirty="0" smtClean="0"/>
                        <a:t>LO3: To complete a risk assessment on the educational trip you created in L13</a:t>
                      </a:r>
                      <a:endParaRPr lang="en-GB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Travel Plan</a:t>
                      </a:r>
                      <a:r>
                        <a:rPr lang="en-US" sz="900" baseline="0" dirty="0" smtClean="0"/>
                        <a:t> / Travel Itinerary / Transport Options / Convenience / Timings / Safety and Security / Risk Assessment</a:t>
                      </a:r>
                      <a:endParaRPr lang="en-GB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Topic</a:t>
                      </a:r>
                      <a:r>
                        <a:rPr lang="en-US" sz="1100" baseline="0" dirty="0" smtClean="0"/>
                        <a:t> Reading and Questions to Complete</a:t>
                      </a:r>
                      <a:endParaRPr lang="en-GB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Compassionate,</a:t>
                      </a:r>
                      <a:r>
                        <a:rPr lang="en-US" sz="1100" baseline="0" dirty="0" smtClean="0"/>
                        <a:t> Eloquent, Wise</a:t>
                      </a:r>
                      <a:endParaRPr lang="en-GB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34151">
                <a:tc>
                  <a:txBody>
                    <a:bodyPr/>
                    <a:lstStyle/>
                    <a:p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L22: Learning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</a:rPr>
                        <a:t> Aim C: C2</a:t>
                      </a:r>
                    </a:p>
                    <a:p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</a:rPr>
                        <a:t>Understanding of Travel Itineraries</a:t>
                      </a:r>
                      <a:endParaRPr lang="en-GB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LO1:</a:t>
                      </a:r>
                      <a:r>
                        <a:rPr lang="en-US" sz="1100" baseline="0" dirty="0" smtClean="0"/>
                        <a:t> To identify what a travel itinerary is and looks like  </a:t>
                      </a:r>
                    </a:p>
                    <a:p>
                      <a:r>
                        <a:rPr lang="en-US" sz="1100" baseline="0" dirty="0" smtClean="0"/>
                        <a:t>LO2: To investigate all of the different components of a travel itinerary and their importance </a:t>
                      </a:r>
                    </a:p>
                    <a:p>
                      <a:r>
                        <a:rPr lang="en-US" sz="1100" baseline="0" dirty="0" smtClean="0"/>
                        <a:t>LO3: To research and create your own travel itinerary based on a client profile</a:t>
                      </a:r>
                      <a:endParaRPr lang="en-GB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Travel Plan / Travel Itinerary / Embarkation</a:t>
                      </a:r>
                      <a:r>
                        <a:rPr lang="en-US" sz="900" baseline="0" dirty="0" smtClean="0"/>
                        <a:t> / Accommodation </a:t>
                      </a:r>
                      <a:endParaRPr lang="en-GB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Keyword Dissect</a:t>
                      </a:r>
                      <a:endParaRPr lang="en-GB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Active, Loving, Curious</a:t>
                      </a:r>
                      <a:endParaRPr lang="en-GB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0" y="0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Unit 2 – Global Destinations</a:t>
            </a:r>
          </a:p>
          <a:p>
            <a:r>
              <a:rPr lang="en-US" sz="1100" dirty="0" smtClean="0"/>
              <a:t>To be taught from September to February half term </a:t>
            </a:r>
            <a:endParaRPr lang="en-GB" sz="1100" dirty="0"/>
          </a:p>
        </p:txBody>
      </p:sp>
    </p:spTree>
    <p:extLst>
      <p:ext uri="{BB962C8B-B14F-4D97-AF65-F5344CB8AC3E}">
        <p14:creationId xmlns:p14="http://schemas.microsoft.com/office/powerpoint/2010/main" val="23056885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0442778"/>
              </p:ext>
            </p:extLst>
          </p:nvPr>
        </p:nvGraphicFramePr>
        <p:xfrm>
          <a:off x="0" y="423746"/>
          <a:ext cx="12192000" cy="63227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95346"/>
                <a:gridCol w="6411952"/>
                <a:gridCol w="1460809"/>
                <a:gridCol w="1226634"/>
                <a:gridCol w="1297259"/>
              </a:tblGrid>
              <a:tr h="561215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LESSON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LEARNING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 OBJECTIVES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VOCABULARY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HOMEWORK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ST JOSEPH’S PUPIL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 PROFILE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641592">
                <a:tc>
                  <a:txBody>
                    <a:bodyPr/>
                    <a:lstStyle/>
                    <a:p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L23: Learning Aim C: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</a:rPr>
                        <a:t> C3</a:t>
                      </a:r>
                    </a:p>
                    <a:p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</a:rPr>
                        <a:t>Cost Factors </a:t>
                      </a:r>
                      <a:endParaRPr lang="en-GB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LO1:</a:t>
                      </a:r>
                      <a:r>
                        <a:rPr lang="en-US" sz="1100" baseline="0" dirty="0" smtClean="0"/>
                        <a:t> To identify the different cost factors in booking a holiday </a:t>
                      </a:r>
                    </a:p>
                    <a:p>
                      <a:r>
                        <a:rPr lang="en-US" sz="1100" baseline="0" dirty="0" smtClean="0"/>
                        <a:t>LO2: To explain why the exchange rate affects the price of travel </a:t>
                      </a:r>
                    </a:p>
                    <a:p>
                      <a:r>
                        <a:rPr lang="en-US" sz="1100" baseline="0" dirty="0" smtClean="0"/>
                        <a:t>LO3: To assess the impact of cost factors by adding them to your travel itinerary from L17</a:t>
                      </a:r>
                      <a:endParaRPr lang="en-GB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Cost Factors / Integrated Travel /</a:t>
                      </a:r>
                      <a:r>
                        <a:rPr lang="en-US" sz="900" baseline="0" dirty="0" smtClean="0"/>
                        <a:t> Discounts / Supplements / Exchange Rate / Rupee</a:t>
                      </a:r>
                      <a:endParaRPr lang="en-GB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Prophetic</a:t>
                      </a:r>
                      <a:r>
                        <a:rPr lang="en-US" sz="1100" baseline="0" dirty="0" smtClean="0"/>
                        <a:t>, Truthful, Curious</a:t>
                      </a:r>
                      <a:endParaRPr lang="en-GB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22553">
                <a:tc>
                  <a:txBody>
                    <a:bodyPr/>
                    <a:lstStyle/>
                    <a:p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L24: Learning Aim C: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</a:rPr>
                        <a:t> C4</a:t>
                      </a:r>
                    </a:p>
                    <a:p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</a:rPr>
                        <a:t>Type of Customer and their Needs</a:t>
                      </a:r>
                      <a:endParaRPr lang="en-GB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LO1: To identify why there may be different types of customer </a:t>
                      </a:r>
                    </a:p>
                    <a:p>
                      <a:r>
                        <a:rPr lang="en-US" sz="1100" dirty="0" smtClean="0"/>
                        <a:t>LO2: To investigate the needs of every variety of customer </a:t>
                      </a:r>
                    </a:p>
                    <a:p>
                      <a:r>
                        <a:rPr lang="en-US" sz="1100" dirty="0" smtClean="0"/>
                        <a:t>LO3: To assess why a</a:t>
                      </a:r>
                      <a:r>
                        <a:rPr lang="en-US" sz="1100" baseline="0" dirty="0" smtClean="0"/>
                        <a:t> key sector of the travel industry would need to know the type of customer that was using their services </a:t>
                      </a:r>
                      <a:endParaRPr lang="en-GB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Families / Senior Citizens /</a:t>
                      </a:r>
                      <a:r>
                        <a:rPr lang="en-US" sz="900" baseline="0" dirty="0" smtClean="0"/>
                        <a:t> Couples / Young People / Customers with Special Interests / Corporate </a:t>
                      </a:r>
                      <a:r>
                        <a:rPr lang="en-US" sz="900" baseline="0" dirty="0" err="1" smtClean="0"/>
                        <a:t>Travellers</a:t>
                      </a:r>
                      <a:r>
                        <a:rPr lang="en-US" sz="900" baseline="0" dirty="0" smtClean="0"/>
                        <a:t> / Groups </a:t>
                      </a:r>
                      <a:endParaRPr lang="en-GB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Generous, Eloquent, Discerning</a:t>
                      </a:r>
                      <a:endParaRPr lang="en-GB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22553">
                <a:tc>
                  <a:txBody>
                    <a:bodyPr/>
                    <a:lstStyle/>
                    <a:p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L25: Learning Aim C: C1/C2/C3/C4</a:t>
                      </a:r>
                    </a:p>
                    <a:p>
                      <a:r>
                        <a:rPr lang="en-US" sz="1100" b="0" dirty="0" smtClean="0">
                          <a:solidFill>
                            <a:schemeClr val="tx1"/>
                          </a:solidFill>
                        </a:rPr>
                        <a:t>Travel Itinerary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</a:rPr>
                        <a:t> Task</a:t>
                      </a:r>
                      <a:endParaRPr lang="en-GB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LO1: To recap our understanding</a:t>
                      </a:r>
                      <a:r>
                        <a:rPr lang="en-US" sz="1100" baseline="0" dirty="0" smtClean="0"/>
                        <a:t> of all components of Section C </a:t>
                      </a:r>
                    </a:p>
                    <a:p>
                      <a:r>
                        <a:rPr lang="en-US" sz="1100" baseline="0" dirty="0" smtClean="0"/>
                        <a:t>LO2: To create a travel itinerary based on a client profile and their needs </a:t>
                      </a:r>
                    </a:p>
                    <a:p>
                      <a:r>
                        <a:rPr lang="en-US" sz="1100" baseline="0" dirty="0" smtClean="0"/>
                        <a:t>LO3: To explain our reasoning for the destination, travel options and tourist facilities in our travel itinerary by comparing it with our client profile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smtClean="0"/>
                        <a:t>Travel Plan / Travel Itinerary / Embarkation</a:t>
                      </a:r>
                      <a:r>
                        <a:rPr lang="en-US" sz="900" baseline="0" dirty="0" smtClean="0"/>
                        <a:t> / Accommodation </a:t>
                      </a:r>
                      <a:endParaRPr lang="en-GB" sz="9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Practice Exam Questions</a:t>
                      </a:r>
                      <a:r>
                        <a:rPr lang="en-US" sz="1100" baseline="0" dirty="0" smtClean="0"/>
                        <a:t> </a:t>
                      </a:r>
                      <a:endParaRPr lang="en-GB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Attentive, Intentional, Wise</a:t>
                      </a:r>
                      <a:endParaRPr lang="en-GB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41592">
                <a:tc>
                  <a:txBody>
                    <a:bodyPr/>
                    <a:lstStyle/>
                    <a:p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L26: Learning Aim D: D1</a:t>
                      </a:r>
                    </a:p>
                    <a:p>
                      <a:r>
                        <a:rPr lang="en-US" sz="1100" b="0" dirty="0" smtClean="0">
                          <a:solidFill>
                            <a:schemeClr val="tx1"/>
                          </a:solidFill>
                        </a:rPr>
                        <a:t>Consumer Trends</a:t>
                      </a:r>
                      <a:endParaRPr lang="en-GB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LO1: To identify</a:t>
                      </a:r>
                      <a:r>
                        <a:rPr lang="en-US" sz="1100" baseline="0" dirty="0" smtClean="0"/>
                        <a:t> the meaning of consumer trends </a:t>
                      </a:r>
                    </a:p>
                    <a:p>
                      <a:r>
                        <a:rPr lang="en-US" sz="1100" baseline="0" dirty="0" smtClean="0"/>
                        <a:t>LO2: To investigate the different consumer trends </a:t>
                      </a:r>
                    </a:p>
                    <a:p>
                      <a:r>
                        <a:rPr lang="en-US" sz="1100" baseline="0" dirty="0" smtClean="0"/>
                        <a:t>LO3: To </a:t>
                      </a:r>
                      <a:r>
                        <a:rPr lang="en-US" sz="1100" baseline="0" dirty="0" err="1" smtClean="0"/>
                        <a:t>analyse</a:t>
                      </a:r>
                      <a:r>
                        <a:rPr lang="en-US" sz="1100" baseline="0" dirty="0" smtClean="0"/>
                        <a:t> the impact of consumer trends on the travel market</a:t>
                      </a:r>
                      <a:endParaRPr lang="en-GB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smtClean="0"/>
                        <a:t>Changing Demographics / Adrenalin</a:t>
                      </a:r>
                      <a:r>
                        <a:rPr lang="en-US" sz="900" baseline="0" dirty="0" smtClean="0"/>
                        <a:t> Seekers / Silver Surfers / Grey </a:t>
                      </a:r>
                      <a:r>
                        <a:rPr lang="en-US" sz="900" baseline="0" dirty="0" err="1" smtClean="0"/>
                        <a:t>Gappers</a:t>
                      </a:r>
                      <a:r>
                        <a:rPr lang="en-US" sz="900" baseline="0" dirty="0" smtClean="0"/>
                        <a:t> / Intergenerational Holidays </a:t>
                      </a:r>
                      <a:endParaRPr lang="en-GB" sz="9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Keyword Dissect</a:t>
                      </a:r>
                      <a:endParaRPr lang="en-GB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Eloquent, Intentional, Curious</a:t>
                      </a:r>
                      <a:endParaRPr lang="en-GB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22553">
                <a:tc>
                  <a:txBody>
                    <a:bodyPr/>
                    <a:lstStyle/>
                    <a:p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L27: Learning Aim D: D2</a:t>
                      </a:r>
                      <a:endParaRPr lang="en-GB" sz="1100" b="1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1100" b="0" dirty="0" smtClean="0">
                          <a:solidFill>
                            <a:schemeClr val="tx1"/>
                          </a:solidFill>
                        </a:rPr>
                        <a:t>Motivating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</a:rPr>
                        <a:t> and Enabling Factors</a:t>
                      </a:r>
                      <a:endParaRPr lang="en-US" sz="11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LO1: To</a:t>
                      </a:r>
                      <a:r>
                        <a:rPr lang="en-US" sz="1100" baseline="0" dirty="0" smtClean="0"/>
                        <a:t> identify the meaning of ‘motivating factors’ and ‘enabling factors’ </a:t>
                      </a:r>
                    </a:p>
                    <a:p>
                      <a:r>
                        <a:rPr lang="en-US" sz="1100" baseline="0" dirty="0" smtClean="0"/>
                        <a:t>LO2: To investigate motivating and enabling factors, and to understand what our motivating and enabling factors are when we travel </a:t>
                      </a:r>
                    </a:p>
                    <a:p>
                      <a:r>
                        <a:rPr lang="en-US" sz="1100" baseline="0" dirty="0" smtClean="0"/>
                        <a:t>LO3: To assess the motivating and enabling factors of case studies </a:t>
                      </a:r>
                      <a:endParaRPr lang="en-GB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Motivating</a:t>
                      </a:r>
                      <a:r>
                        <a:rPr lang="en-US" sz="900" baseline="0" dirty="0" smtClean="0"/>
                        <a:t> / Enabling / Wanderlust / </a:t>
                      </a:r>
                      <a:r>
                        <a:rPr lang="en-US" sz="900" baseline="0" dirty="0" err="1" smtClean="0"/>
                        <a:t>Sunlust</a:t>
                      </a:r>
                      <a:r>
                        <a:rPr lang="en-US" sz="900" baseline="0" dirty="0" smtClean="0"/>
                        <a:t> / Money / Time / Influence / Customer Confidence </a:t>
                      </a:r>
                      <a:endParaRPr lang="en-GB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Eloquent</a:t>
                      </a:r>
                      <a:r>
                        <a:rPr lang="en-US" sz="1100" baseline="0" dirty="0" smtClean="0"/>
                        <a:t>, Grateful, Learned</a:t>
                      </a:r>
                      <a:endParaRPr lang="en-GB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41592">
                <a:tc>
                  <a:txBody>
                    <a:bodyPr/>
                    <a:lstStyle/>
                    <a:p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L28: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</a:rPr>
                        <a:t> FLASHBACK FRIDAY</a:t>
                      </a:r>
                    </a:p>
                    <a:p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</a:rPr>
                        <a:t>Learning Aim: A/B/C/D</a:t>
                      </a:r>
                      <a:endParaRPr lang="en-GB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LO1: To test</a:t>
                      </a:r>
                      <a:r>
                        <a:rPr lang="en-US" sz="1100" baseline="0" dirty="0" smtClean="0"/>
                        <a:t> our recall of the keywords from learning aim A, B, C, D</a:t>
                      </a:r>
                    </a:p>
                    <a:p>
                      <a:r>
                        <a:rPr lang="en-US" sz="1100" baseline="0" dirty="0" smtClean="0"/>
                        <a:t>LO2: To apply our knowledge to exam practice questions </a:t>
                      </a:r>
                    </a:p>
                    <a:p>
                      <a:r>
                        <a:rPr lang="en-US" sz="1100" baseline="0" dirty="0" smtClean="0"/>
                        <a:t>LO3: To update our </a:t>
                      </a:r>
                      <a:r>
                        <a:rPr lang="en-US" sz="1100" baseline="0" dirty="0" err="1" smtClean="0"/>
                        <a:t>personalised</a:t>
                      </a:r>
                      <a:r>
                        <a:rPr lang="en-US" sz="1100" baseline="0" dirty="0" smtClean="0"/>
                        <a:t> learning checklists, and set measurable goals for our future studies</a:t>
                      </a:r>
                      <a:endParaRPr lang="en-GB" sz="11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Global Destination / Leisure /</a:t>
                      </a:r>
                      <a:r>
                        <a:rPr lang="en-US" sz="900" baseline="0" dirty="0" smtClean="0"/>
                        <a:t> Natural / Sport / Education / Wellness / Sustainability </a:t>
                      </a:r>
                      <a:endParaRPr lang="en-GB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Wise,</a:t>
                      </a:r>
                      <a:r>
                        <a:rPr lang="en-US" sz="1100" baseline="0" dirty="0" smtClean="0"/>
                        <a:t>  Learned, Hopeful </a:t>
                      </a:r>
                      <a:endParaRPr lang="en-GB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84545">
                <a:tc>
                  <a:txBody>
                    <a:bodyPr/>
                    <a:lstStyle/>
                    <a:p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L29: Learning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</a:rPr>
                        <a:t> Aim E: E1</a:t>
                      </a:r>
                    </a:p>
                    <a:p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</a:rPr>
                        <a:t>Political Factors</a:t>
                      </a:r>
                      <a:endParaRPr lang="en-GB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LO1:</a:t>
                      </a:r>
                      <a:r>
                        <a:rPr lang="en-US" sz="1100" baseline="0" dirty="0" smtClean="0"/>
                        <a:t> To identify how political factors change the appeal of destinations </a:t>
                      </a:r>
                    </a:p>
                    <a:p>
                      <a:r>
                        <a:rPr lang="en-US" sz="1100" baseline="0" dirty="0" smtClean="0"/>
                        <a:t>LO2: To investigate the political factors and explain why they change the appeal of destinations </a:t>
                      </a:r>
                    </a:p>
                    <a:p>
                      <a:r>
                        <a:rPr lang="en-US" sz="1100" baseline="0" dirty="0" smtClean="0"/>
                        <a:t>LO3: To assess the impact of the FCO on the popularity and appeal of destinations </a:t>
                      </a:r>
                      <a:endParaRPr lang="en-GB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Politics / Stakeholder / Legislation / Tourism Policy</a:t>
                      </a:r>
                      <a:r>
                        <a:rPr lang="en-US" sz="900" baseline="0" dirty="0" smtClean="0"/>
                        <a:t> / Visa Requirements </a:t>
                      </a:r>
                      <a:endParaRPr lang="en-GB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Topic Reading and Questions</a:t>
                      </a:r>
                      <a:r>
                        <a:rPr lang="en-US" sz="1100" baseline="0" dirty="0" smtClean="0"/>
                        <a:t> to Complete </a:t>
                      </a:r>
                      <a:endParaRPr lang="en-GB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Eloquent,</a:t>
                      </a:r>
                      <a:r>
                        <a:rPr lang="en-US" sz="1100" baseline="0" dirty="0" smtClean="0"/>
                        <a:t>  Attentive, Wise</a:t>
                      </a:r>
                      <a:endParaRPr lang="en-GB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84545">
                <a:tc>
                  <a:txBody>
                    <a:bodyPr/>
                    <a:lstStyle/>
                    <a:p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L30: Learning Aim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</a:rPr>
                        <a:t> E: E2</a:t>
                      </a:r>
                    </a:p>
                    <a:p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</a:rPr>
                        <a:t>Economic Climate</a:t>
                      </a:r>
                      <a:endParaRPr lang="en-GB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LO1:</a:t>
                      </a:r>
                      <a:r>
                        <a:rPr lang="en-US" sz="1100" baseline="0" dirty="0" smtClean="0"/>
                        <a:t> To identify how economic climate changes the appeal of destinations </a:t>
                      </a:r>
                    </a:p>
                    <a:p>
                      <a:r>
                        <a:rPr lang="en-US" sz="1100" baseline="0" dirty="0" smtClean="0"/>
                        <a:t>LO2: To investigate economic climate and explain why it changes the appeal of destinations </a:t>
                      </a:r>
                    </a:p>
                    <a:p>
                      <a:r>
                        <a:rPr lang="en-US" sz="1100" baseline="0" dirty="0" smtClean="0"/>
                        <a:t>LO3: To assess the impact of a recession on the popularity and appeal of destinations </a:t>
                      </a:r>
                      <a:endParaRPr lang="en-GB" sz="11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Economic</a:t>
                      </a:r>
                      <a:r>
                        <a:rPr lang="en-US" sz="900" baseline="0" dirty="0" smtClean="0"/>
                        <a:t> Climate / Exchange Rates / Staycation / Currency Rates /</a:t>
                      </a:r>
                      <a:endParaRPr lang="en-GB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Keyword Dissect</a:t>
                      </a:r>
                      <a:endParaRPr lang="en-GB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Eloquent,</a:t>
                      </a:r>
                      <a:r>
                        <a:rPr lang="en-US" sz="1100" baseline="0" dirty="0" smtClean="0"/>
                        <a:t>  Attentive, Wise</a:t>
                      </a:r>
                      <a:endParaRPr lang="en-GB" sz="1100" dirty="0" smtClean="0"/>
                    </a:p>
                    <a:p>
                      <a:endParaRPr lang="en-GB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0" y="-78059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Unit 2 – Global Destinations</a:t>
            </a:r>
          </a:p>
          <a:p>
            <a:r>
              <a:rPr lang="en-US" sz="1100" dirty="0" smtClean="0"/>
              <a:t>To be taught from September to February half term </a:t>
            </a:r>
            <a:endParaRPr lang="en-GB" sz="1100" dirty="0"/>
          </a:p>
        </p:txBody>
      </p:sp>
    </p:spTree>
    <p:extLst>
      <p:ext uri="{BB962C8B-B14F-4D97-AF65-F5344CB8AC3E}">
        <p14:creationId xmlns:p14="http://schemas.microsoft.com/office/powerpoint/2010/main" val="17927613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4569051"/>
              </p:ext>
            </p:extLst>
          </p:nvPr>
        </p:nvGraphicFramePr>
        <p:xfrm>
          <a:off x="0" y="523216"/>
          <a:ext cx="12192000" cy="44704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1824"/>
                <a:gridCol w="5943600"/>
                <a:gridCol w="1438508"/>
                <a:gridCol w="1382751"/>
                <a:gridCol w="1375317"/>
              </a:tblGrid>
              <a:tr h="51990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LESSON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LEARNING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 OBJECTIVES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VOCABULARY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HOMEWORK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ST JOSEPH’S PUPIL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 PROFILE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634151">
                <a:tc>
                  <a:txBody>
                    <a:bodyPr/>
                    <a:lstStyle/>
                    <a:p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L31: Learning Aim E: E3</a:t>
                      </a:r>
                    </a:p>
                    <a:p>
                      <a:r>
                        <a:rPr lang="en-US" sz="1100" b="0" dirty="0" smtClean="0">
                          <a:solidFill>
                            <a:schemeClr val="tx1"/>
                          </a:solidFill>
                        </a:rPr>
                        <a:t>Accessibility and Availability</a:t>
                      </a:r>
                      <a:endParaRPr lang="en-GB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LO1:</a:t>
                      </a:r>
                      <a:r>
                        <a:rPr lang="en-US" sz="1100" baseline="0" dirty="0" smtClean="0"/>
                        <a:t> To identify how accessibility and availability changes the appeal of destinations </a:t>
                      </a:r>
                    </a:p>
                    <a:p>
                      <a:r>
                        <a:rPr lang="en-US" sz="1100" baseline="0" dirty="0" smtClean="0"/>
                        <a:t>LO2: To investigate accessibility and availability and explain why it changes the appeal of destinations </a:t>
                      </a:r>
                    </a:p>
                    <a:p>
                      <a:r>
                        <a:rPr lang="en-US" sz="1100" baseline="0" dirty="0" smtClean="0"/>
                        <a:t>LO3: To assess the impact of water scarcity on the popularity and appeal of destinations </a:t>
                      </a:r>
                      <a:endParaRPr lang="en-GB" sz="11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Accessibility / Availability / Global</a:t>
                      </a:r>
                      <a:r>
                        <a:rPr lang="en-US" sz="900" baseline="0" dirty="0" smtClean="0"/>
                        <a:t> Destination / Water Scarcity </a:t>
                      </a:r>
                      <a:endParaRPr lang="en-GB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Eloquent,</a:t>
                      </a:r>
                      <a:r>
                        <a:rPr lang="en-US" sz="1100" baseline="0" dirty="0" smtClean="0"/>
                        <a:t>  Attentive, Wise</a:t>
                      </a:r>
                      <a:endParaRPr lang="en-GB" sz="11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34151">
                <a:tc>
                  <a:txBody>
                    <a:bodyPr/>
                    <a:lstStyle/>
                    <a:p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L32: Learning Aim E: E4</a:t>
                      </a:r>
                    </a:p>
                    <a:p>
                      <a:r>
                        <a:rPr lang="en-US" sz="1100" b="0" dirty="0" smtClean="0">
                          <a:solidFill>
                            <a:schemeClr val="tx1"/>
                          </a:solidFill>
                        </a:rPr>
                        <a:t>Image and Promotion</a:t>
                      </a:r>
                      <a:endParaRPr lang="en-GB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LO1:</a:t>
                      </a:r>
                      <a:r>
                        <a:rPr lang="en-US" sz="1100" baseline="0" dirty="0" smtClean="0"/>
                        <a:t> To identify how image and promotion changes the appeal of destinations </a:t>
                      </a:r>
                    </a:p>
                    <a:p>
                      <a:r>
                        <a:rPr lang="en-US" sz="1100" baseline="0" dirty="0" smtClean="0"/>
                        <a:t>LO2: To investigate image and promotion and explain why it changes the appeal of destinations </a:t>
                      </a:r>
                    </a:p>
                    <a:p>
                      <a:r>
                        <a:rPr lang="en-US" sz="1100" baseline="0" dirty="0" smtClean="0"/>
                        <a:t>LO3: To assess the impact of social media on the popularity and appeal of destinations </a:t>
                      </a:r>
                      <a:endParaRPr lang="en-GB" sz="11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Publicity / Image / Promotion / Other Media </a:t>
                      </a:r>
                      <a:endParaRPr lang="en-GB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Eloquent,</a:t>
                      </a:r>
                      <a:r>
                        <a:rPr lang="en-US" sz="1100" baseline="0" dirty="0" smtClean="0"/>
                        <a:t>  Attentive, Wise</a:t>
                      </a:r>
                      <a:endParaRPr lang="en-GB" sz="1100" dirty="0" smtClean="0"/>
                    </a:p>
                    <a:p>
                      <a:endParaRPr lang="en-GB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32504">
                <a:tc>
                  <a:txBody>
                    <a:bodyPr/>
                    <a:lstStyle/>
                    <a:p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L33: Learning Aim E: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</a:rPr>
                        <a:t> E5</a:t>
                      </a:r>
                    </a:p>
                    <a:p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</a:rPr>
                        <a:t>Changing Markets</a:t>
                      </a:r>
                      <a:endParaRPr lang="en-GB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LO1:</a:t>
                      </a:r>
                      <a:r>
                        <a:rPr lang="en-US" sz="1100" baseline="0" dirty="0" smtClean="0"/>
                        <a:t> To identify how changing markets changes the appeal of destinations </a:t>
                      </a:r>
                    </a:p>
                    <a:p>
                      <a:r>
                        <a:rPr lang="en-US" sz="1100" baseline="0" dirty="0" smtClean="0"/>
                        <a:t>LO2: To investigate changing markets and explain why it changes the appeal of destinations </a:t>
                      </a:r>
                    </a:p>
                    <a:p>
                      <a:r>
                        <a:rPr lang="en-US" sz="1100" baseline="0" dirty="0" smtClean="0"/>
                        <a:t>LO3: To assess the impact of an emerging tourist-generating region on the popularity and appeal of destinations </a:t>
                      </a:r>
                      <a:endParaRPr lang="en-GB" sz="11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Changing</a:t>
                      </a:r>
                      <a:r>
                        <a:rPr lang="en-US" sz="900" baseline="0" dirty="0" smtClean="0"/>
                        <a:t> Markets / Emerging Markets / Emerging Tourist-Generating Regions </a:t>
                      </a:r>
                      <a:endParaRPr lang="en-GB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Topic</a:t>
                      </a:r>
                      <a:r>
                        <a:rPr lang="en-US" sz="1100" baseline="0" dirty="0" smtClean="0"/>
                        <a:t> Reading and Questions to Complete</a:t>
                      </a:r>
                      <a:endParaRPr lang="en-GB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Eloquent,</a:t>
                      </a:r>
                      <a:r>
                        <a:rPr lang="en-US" sz="1100" baseline="0" dirty="0" smtClean="0"/>
                        <a:t>  Attentive, Wise</a:t>
                      </a:r>
                      <a:endParaRPr lang="en-GB" sz="1100" dirty="0" smtClean="0"/>
                    </a:p>
                    <a:p>
                      <a:endParaRPr lang="en-GB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34151">
                <a:tc>
                  <a:txBody>
                    <a:bodyPr/>
                    <a:lstStyle/>
                    <a:p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L34: Learning Aim E: E6</a:t>
                      </a:r>
                    </a:p>
                    <a:p>
                      <a:r>
                        <a:rPr lang="en-US" sz="1100" b="0" dirty="0" smtClean="0">
                          <a:solidFill>
                            <a:schemeClr val="tx1"/>
                          </a:solidFill>
                        </a:rPr>
                        <a:t>Natural Disasters</a:t>
                      </a:r>
                      <a:endParaRPr lang="en-GB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LO1:</a:t>
                      </a:r>
                      <a:r>
                        <a:rPr lang="en-US" sz="1100" baseline="0" dirty="0" smtClean="0"/>
                        <a:t> To identify how natural disasters change the appeal of destinations </a:t>
                      </a:r>
                    </a:p>
                    <a:p>
                      <a:r>
                        <a:rPr lang="en-US" sz="1100" baseline="0" dirty="0" smtClean="0"/>
                        <a:t>LO2: To investigate natural disasters and explain why they changes the appeal of destinations </a:t>
                      </a:r>
                    </a:p>
                    <a:p>
                      <a:r>
                        <a:rPr lang="en-US" sz="1100" baseline="0" dirty="0" smtClean="0"/>
                        <a:t>LO3: To assess the impact of a volcanic eruption on the popularity and appeal of destinations </a:t>
                      </a:r>
                      <a:endParaRPr lang="en-GB" sz="11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Natural Disaster / Volcanoes</a:t>
                      </a:r>
                      <a:r>
                        <a:rPr lang="en-US" sz="900" baseline="0" dirty="0" smtClean="0"/>
                        <a:t> / Tsunamis / Avalanches / Landslide / Infrastructure </a:t>
                      </a:r>
                      <a:endParaRPr lang="en-GB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Keyword Dissect</a:t>
                      </a:r>
                      <a:endParaRPr lang="en-GB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Eloquent,</a:t>
                      </a:r>
                      <a:r>
                        <a:rPr lang="en-US" sz="1100" baseline="0" dirty="0" smtClean="0"/>
                        <a:t>  Attentive, Wise</a:t>
                      </a:r>
                      <a:endParaRPr lang="en-GB" sz="1100" dirty="0" smtClean="0"/>
                    </a:p>
                    <a:p>
                      <a:endParaRPr lang="en-GB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34151">
                <a:tc>
                  <a:txBody>
                    <a:bodyPr/>
                    <a:lstStyle/>
                    <a:p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L35: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</a:rPr>
                        <a:t> Learning Aim: E: E7</a:t>
                      </a:r>
                    </a:p>
                    <a:p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</a:rPr>
                        <a:t>Climate and it’s Influence on Travel</a:t>
                      </a:r>
                      <a:endParaRPr lang="en-GB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LO1:</a:t>
                      </a:r>
                      <a:r>
                        <a:rPr lang="en-US" sz="1100" baseline="0" dirty="0" smtClean="0"/>
                        <a:t> To identify how climate might influence travel </a:t>
                      </a:r>
                    </a:p>
                    <a:p>
                      <a:r>
                        <a:rPr lang="en-US" sz="1100" baseline="0" dirty="0" smtClean="0"/>
                        <a:t>LO2: To investigate climate and explain how it influences travel</a:t>
                      </a:r>
                    </a:p>
                    <a:p>
                      <a:r>
                        <a:rPr lang="en-US" sz="1100" baseline="0" dirty="0" smtClean="0"/>
                        <a:t>LO3: To assess the impact of a particularly warmer ski season </a:t>
                      </a:r>
                      <a:endParaRPr lang="en-GB" sz="11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Humidity</a:t>
                      </a:r>
                      <a:r>
                        <a:rPr lang="en-US" sz="900" baseline="0" dirty="0" smtClean="0"/>
                        <a:t> / Rain Shadow / </a:t>
                      </a:r>
                      <a:r>
                        <a:rPr lang="en-US" sz="900" baseline="0" dirty="0" err="1" smtClean="0"/>
                        <a:t>Piste</a:t>
                      </a:r>
                      <a:r>
                        <a:rPr lang="en-US" sz="900" baseline="0" dirty="0" smtClean="0"/>
                        <a:t> / Snow / Mediterranean / Arid / Equatorial / Influence </a:t>
                      </a:r>
                      <a:endParaRPr lang="en-GB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Eloquent,</a:t>
                      </a:r>
                      <a:r>
                        <a:rPr lang="en-US" sz="1100" baseline="0" dirty="0" smtClean="0"/>
                        <a:t>  Attentive, Wise</a:t>
                      </a:r>
                      <a:endParaRPr lang="en-GB" sz="1100" dirty="0" smtClean="0"/>
                    </a:p>
                    <a:p>
                      <a:endParaRPr lang="en-GB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34151">
                <a:tc>
                  <a:txBody>
                    <a:bodyPr/>
                    <a:lstStyle/>
                    <a:p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L36: Learning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</a:rPr>
                        <a:t> Aim: A/B/C/D/E</a:t>
                      </a:r>
                    </a:p>
                    <a:p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</a:rPr>
                        <a:t>Practice Exam Questions</a:t>
                      </a:r>
                      <a:endParaRPr lang="en-GB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LO1: To test</a:t>
                      </a:r>
                      <a:r>
                        <a:rPr lang="en-US" sz="1100" baseline="0" dirty="0" smtClean="0"/>
                        <a:t> our recall of the keywords from learning aim A, B, C, D, E</a:t>
                      </a:r>
                    </a:p>
                    <a:p>
                      <a:r>
                        <a:rPr lang="en-US" sz="1100" baseline="0" dirty="0" smtClean="0"/>
                        <a:t>LO2: To apply our knowledge to exam practice questions </a:t>
                      </a:r>
                    </a:p>
                    <a:p>
                      <a:r>
                        <a:rPr lang="en-US" sz="1100" baseline="0" dirty="0" smtClean="0"/>
                        <a:t>LO3: To update our </a:t>
                      </a:r>
                      <a:r>
                        <a:rPr lang="en-US" sz="1100" baseline="0" dirty="0" err="1" smtClean="0"/>
                        <a:t>personalised</a:t>
                      </a:r>
                      <a:r>
                        <a:rPr lang="en-US" sz="1100" baseline="0" dirty="0" smtClean="0"/>
                        <a:t> learning checklists, and set measurable goals for our future studies</a:t>
                      </a:r>
                      <a:endParaRPr lang="en-GB" sz="11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Global Destination /</a:t>
                      </a:r>
                      <a:r>
                        <a:rPr lang="en-US" sz="900" baseline="0" dirty="0" smtClean="0"/>
                        <a:t> Leisure / Natural / Emerging Markets / Climate</a:t>
                      </a:r>
                      <a:endParaRPr lang="en-GB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Learned, Intentional</a:t>
                      </a:r>
                      <a:r>
                        <a:rPr lang="en-US" sz="1100" smtClean="0"/>
                        <a:t>,</a:t>
                      </a:r>
                      <a:r>
                        <a:rPr lang="en-US" sz="1100" baseline="0" smtClean="0"/>
                        <a:t> Eloquent</a:t>
                      </a:r>
                      <a:endParaRPr lang="en-GB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0" y="0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Unit 2 – Global Destinations</a:t>
            </a:r>
          </a:p>
          <a:p>
            <a:r>
              <a:rPr lang="en-US" sz="1100" dirty="0" smtClean="0"/>
              <a:t>To be taught from September to February half term</a:t>
            </a:r>
            <a:endParaRPr lang="en-GB" sz="1100" dirty="0"/>
          </a:p>
        </p:txBody>
      </p:sp>
    </p:spTree>
    <p:extLst>
      <p:ext uri="{BB962C8B-B14F-4D97-AF65-F5344CB8AC3E}">
        <p14:creationId xmlns:p14="http://schemas.microsoft.com/office/powerpoint/2010/main" val="16036964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1753</TotalTime>
  <Words>2627</Words>
  <Application>Microsoft Office PowerPoint</Application>
  <PresentationFormat>Widescreen</PresentationFormat>
  <Paragraphs>299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 Wellesley-Davies</dc:creator>
  <cp:lastModifiedBy>F.Araf</cp:lastModifiedBy>
  <cp:revision>66</cp:revision>
  <dcterms:created xsi:type="dcterms:W3CDTF">2020-07-27T12:54:14Z</dcterms:created>
  <dcterms:modified xsi:type="dcterms:W3CDTF">2020-10-04T18:46:51Z</dcterms:modified>
</cp:coreProperties>
</file>