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0066FF"/>
    <a:srgbClr val="00FF00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43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E08A-254D-4EA8-895B-63CCFAB7226B}" type="datetimeFigureOut">
              <a:rPr lang="en-GB" smtClean="0"/>
              <a:t>04/10/2020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70F9A-30BA-45AB-9579-BCBC3CBCC1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966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E08A-254D-4EA8-895B-63CCFAB7226B}" type="datetimeFigureOut">
              <a:rPr lang="en-GB" smtClean="0"/>
              <a:t>04/10/2020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70F9A-30BA-45AB-9579-BCBC3CBCC1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9307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E08A-254D-4EA8-895B-63CCFAB7226B}" type="datetimeFigureOut">
              <a:rPr lang="en-GB" smtClean="0"/>
              <a:t>04/10/2020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70F9A-30BA-45AB-9579-BCBC3CBCC1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388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E08A-254D-4EA8-895B-63CCFAB7226B}" type="datetimeFigureOut">
              <a:rPr lang="en-GB" smtClean="0"/>
              <a:t>04/10/2020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70F9A-30BA-45AB-9579-BCBC3CBCC1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7720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E08A-254D-4EA8-895B-63CCFAB7226B}" type="datetimeFigureOut">
              <a:rPr lang="en-GB" smtClean="0"/>
              <a:t>04/10/2020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70F9A-30BA-45AB-9579-BCBC3CBCC1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603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E08A-254D-4EA8-895B-63CCFAB7226B}" type="datetimeFigureOut">
              <a:rPr lang="en-GB" smtClean="0"/>
              <a:t>04/10/2020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70F9A-30BA-45AB-9579-BCBC3CBCC1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16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E08A-254D-4EA8-895B-63CCFAB7226B}" type="datetimeFigureOut">
              <a:rPr lang="en-GB" smtClean="0"/>
              <a:t>04/10/2020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70F9A-30BA-45AB-9579-BCBC3CBCC1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995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E08A-254D-4EA8-895B-63CCFAB7226B}" type="datetimeFigureOut">
              <a:rPr lang="en-GB" smtClean="0"/>
              <a:t>04/10/2020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70F9A-30BA-45AB-9579-BCBC3CBCC1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658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E08A-254D-4EA8-895B-63CCFAB7226B}" type="datetimeFigureOut">
              <a:rPr lang="en-GB" smtClean="0"/>
              <a:t>04/10/2020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70F9A-30BA-45AB-9579-BCBC3CBCC1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9337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E08A-254D-4EA8-895B-63CCFAB7226B}" type="datetimeFigureOut">
              <a:rPr lang="en-GB" smtClean="0"/>
              <a:t>04/10/2020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70F9A-30BA-45AB-9579-BCBC3CBCC1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13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E08A-254D-4EA8-895B-63CCFAB7226B}" type="datetimeFigureOut">
              <a:rPr lang="en-GB" smtClean="0"/>
              <a:t>04/10/2020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70F9A-30BA-45AB-9579-BCBC3CBCC1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773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0E08A-254D-4EA8-895B-63CCFAB7226B}" type="datetimeFigureOut">
              <a:rPr lang="en-GB" smtClean="0"/>
              <a:t>04/10/2020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70F9A-30BA-45AB-9579-BCBC3CBCC1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4728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01840" y="14626"/>
            <a:ext cx="3232597" cy="116955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Term 1- Where in the World?</a:t>
            </a:r>
          </a:p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Term 2- My Place- Slough</a:t>
            </a:r>
          </a:p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Term 3- Plate Tectonics- Natural Hazards</a:t>
            </a:r>
          </a:p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Term 4- 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Population- India</a:t>
            </a:r>
            <a:endParaRPr lang="en-GB" sz="14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Term 5- Rivers</a:t>
            </a:r>
            <a:endParaRPr lang="en-GB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00800" y="14626"/>
            <a:ext cx="2910625" cy="138499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Term 1- Coastal Landscapes</a:t>
            </a:r>
          </a:p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Term 2- Brazil- Human and Physical</a:t>
            </a:r>
          </a:p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Term 3- Endangered Earth</a:t>
            </a:r>
          </a:p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Term 4- Weather and Climate</a:t>
            </a:r>
          </a:p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Term 5- Development and Globalisation. </a:t>
            </a:r>
            <a:endParaRPr lang="en-GB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19066" y="1399621"/>
            <a:ext cx="2305318" cy="16004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Term 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1-  Natural Hazards. </a:t>
            </a:r>
          </a:p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Term 2- Urban Issues- Rio</a:t>
            </a:r>
          </a:p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Term 3- Climate Change. </a:t>
            </a:r>
          </a:p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Term 4- Bristol Case Study</a:t>
            </a:r>
          </a:p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Term 5- Tropical Rainforests + Hot Deserts. </a:t>
            </a:r>
            <a:endParaRPr lang="en-US" sz="14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Term 6- Revision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07110" y="2092671"/>
            <a:ext cx="2876282" cy="116955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Term 1-2- Coasts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and Resource Management. </a:t>
            </a:r>
          </a:p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Term 3-4- Rivers and Changing Economic World. </a:t>
            </a:r>
          </a:p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Term 5-6- Revision + Fieldwork.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73983" y="1769505"/>
            <a:ext cx="2715834" cy="2031325"/>
          </a:xfrm>
          <a:prstGeom prst="rect">
            <a:avLst/>
          </a:prstGeom>
          <a:solidFill>
            <a:srgbClr val="FF66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Revision Lessons- See detailed curriculum map. </a:t>
            </a:r>
          </a:p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Term 1- Fieldwork + Coasts.</a:t>
            </a:r>
          </a:p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Term 2- PPEs + Coasts/Rivers</a:t>
            </a:r>
          </a:p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Term 3-4- Revision P1 and P2. </a:t>
            </a:r>
          </a:p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Exams: Exam Paper 1 -18th May (am)</a:t>
            </a:r>
          </a:p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Exam Paper 2-  03rd June (pm)</a:t>
            </a:r>
          </a:p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Exam paper 3- 11th June (am)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5735" y="5091207"/>
            <a:ext cx="4860542" cy="1384995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Term 1-2- Human: Contemporary 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Urban Environments  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+ Physical: Coastal Landscapes. </a:t>
            </a:r>
          </a:p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Term 3-4: Human: 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Changing Places + 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Physical: Natural Hazards. </a:t>
            </a:r>
          </a:p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Term 5-6- Human: Revision of Changing Places  and Contemporary Urban Environments + Physical: Revision of Coasts and Hazards. + NEA.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07109" y="4905861"/>
            <a:ext cx="4125533" cy="1384995"/>
          </a:xfrm>
          <a:prstGeom prst="rect">
            <a:avLst/>
          </a:prstGeom>
          <a:solidFill>
            <a:srgbClr val="3399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Term 1- Human: Global Systems and Governance + NEA.</a:t>
            </a:r>
          </a:p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Term 2-  Global Systems and Governance + Water and Carbon Cycle + Revision. </a:t>
            </a:r>
          </a:p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Term 3- Water and Carbon Cycle + Revision. </a:t>
            </a:r>
          </a:p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Term 4- 5- Revision of Human and Physical Topics. </a:t>
            </a:r>
            <a:endParaRPr lang="en-GB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0569" y="1399621"/>
            <a:ext cx="1239594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Your Geography Journey Starts Here!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240078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73976" y="129339"/>
            <a:ext cx="3232597" cy="116955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5B9BD5">
                    <a:lumMod val="50000"/>
                  </a:srgbClr>
                </a:solidFill>
              </a:rPr>
              <a:t>Where in the World?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5B9BD5">
                    <a:lumMod val="50000"/>
                  </a:srgbClr>
                </a:solidFill>
              </a:rPr>
              <a:t>Continents and countries.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5B9BD5">
                    <a:lumMod val="50000"/>
                  </a:srgbClr>
                </a:solidFill>
              </a:rPr>
              <a:t>Current events in the news.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5B9BD5">
                    <a:lumMod val="50000"/>
                  </a:srgbClr>
                </a:solidFill>
              </a:rPr>
              <a:t>Grid referencing.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5B9BD5">
                    <a:lumMod val="50000"/>
                  </a:srgbClr>
                </a:solidFill>
              </a:rPr>
              <a:t>Physical features of the UK.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27328" y="129339"/>
            <a:ext cx="2910625" cy="138499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5B9BD5">
                    <a:lumMod val="50000"/>
                  </a:srgbClr>
                </a:solidFill>
              </a:rPr>
              <a:t>My Place- Slough.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5B9BD5">
                    <a:lumMod val="50000"/>
                  </a:srgbClr>
                </a:solidFill>
              </a:rPr>
              <a:t>Local geographical knowledge.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5B9BD5">
                    <a:lumMod val="50000"/>
                  </a:srgbClr>
                </a:solidFill>
              </a:rPr>
              <a:t>UK population.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5B9BD5">
                    <a:lumMod val="50000"/>
                  </a:srgbClr>
                </a:solidFill>
              </a:rPr>
              <a:t>Demographic of Slough.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5B9BD5">
                    <a:lumMod val="50000"/>
                  </a:srgbClr>
                </a:solidFill>
              </a:rPr>
              <a:t>Regeneration of Slough.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5B9BD5">
                    <a:lumMod val="50000"/>
                  </a:srgbClr>
                </a:solidFill>
              </a:rPr>
              <a:t>The UK economy. </a:t>
            </a:r>
            <a:endParaRPr lang="en-GB" sz="1400" b="1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19066" y="1399621"/>
            <a:ext cx="2305318" cy="181588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5B9BD5">
                    <a:lumMod val="50000"/>
                  </a:srgbClr>
                </a:solidFill>
              </a:rPr>
              <a:t>Plate Tectonics- Natural Hazards.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5B9BD5">
                    <a:lumMod val="50000"/>
                  </a:srgbClr>
                </a:solidFill>
              </a:rPr>
              <a:t>Plate boundaries: conservative, destructive, constructive and collision.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5B9BD5">
                    <a:lumMod val="50000"/>
                  </a:srgbClr>
                </a:solidFill>
              </a:rPr>
              <a:t>Volcanoes and formations.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03721" y="2160711"/>
            <a:ext cx="3130493" cy="181588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5B9BD5">
                    <a:lumMod val="50000"/>
                  </a:srgbClr>
                </a:solidFill>
              </a:rPr>
              <a:t>Rivers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5B9BD5">
                    <a:lumMod val="50000"/>
                  </a:srgbClr>
                </a:solidFill>
              </a:rPr>
              <a:t>The River Profile.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5B9BD5">
                    <a:lumMod val="50000"/>
                  </a:srgbClr>
                </a:solidFill>
              </a:rPr>
              <a:t>River Processes: Erosion, Deposition and Transportation.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5B9BD5">
                    <a:lumMod val="50000"/>
                  </a:srgbClr>
                </a:solidFill>
              </a:rPr>
              <a:t>Landforms: Meanders, Ox-Bow Lakes, Waterfalls, Gorges, Floodplains/Levees, Estuaries.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5B9BD5">
                    <a:lumMod val="50000"/>
                  </a:srgbClr>
                </a:solidFill>
              </a:rPr>
              <a:t>Flood Management- </a:t>
            </a:r>
            <a:r>
              <a:rPr lang="en-US" sz="1400" b="1" dirty="0" err="1" smtClean="0">
                <a:solidFill>
                  <a:srgbClr val="5B9BD5">
                    <a:lumMod val="50000"/>
                  </a:srgbClr>
                </a:solidFill>
              </a:rPr>
              <a:t>Banbury</a:t>
            </a:r>
            <a:endParaRPr lang="en-US" sz="1400" b="1" dirty="0" smtClean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08287" y="1876674"/>
            <a:ext cx="2750510" cy="1815882"/>
          </a:xfrm>
          <a:prstGeom prst="rect">
            <a:avLst/>
          </a:prstGeom>
          <a:solidFill>
            <a:srgbClr val="FF66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5B9BD5">
                    <a:lumMod val="50000"/>
                  </a:srgbClr>
                </a:solidFill>
              </a:rPr>
              <a:t>Population- India.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5B9BD5">
                    <a:lumMod val="50000"/>
                  </a:srgbClr>
                </a:solidFill>
              </a:rPr>
              <a:t>Demographic Transition Model (DTM).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5B9BD5">
                    <a:lumMod val="50000"/>
                  </a:srgbClr>
                </a:solidFill>
              </a:rPr>
              <a:t>Population pyramids.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5B9BD5">
                    <a:lumMod val="50000"/>
                  </a:srgbClr>
                </a:solidFill>
              </a:rPr>
              <a:t>Migration- push and pull factors.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5B9BD5">
                    <a:lumMod val="50000"/>
                  </a:srgbClr>
                </a:solidFill>
              </a:rPr>
              <a:t>Opportunities and challenges.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5B9BD5">
                    <a:lumMod val="50000"/>
                  </a:srgbClr>
                </a:solidFill>
              </a:rPr>
              <a:t>Slum living.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4059" y="4815987"/>
            <a:ext cx="4355206" cy="1384995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5B9BD5">
                    <a:lumMod val="50000"/>
                  </a:srgbClr>
                </a:solidFill>
              </a:rPr>
              <a:t>Revision of key topics from the year. </a:t>
            </a:r>
          </a:p>
          <a:p>
            <a:r>
              <a:rPr lang="en-US" sz="1400" b="1" dirty="0" smtClean="0">
                <a:solidFill>
                  <a:srgbClr val="5B9BD5">
                    <a:lumMod val="50000"/>
                  </a:srgbClr>
                </a:solidFill>
              </a:rPr>
              <a:t>Major </a:t>
            </a:r>
            <a:r>
              <a:rPr lang="en-US" sz="1400" b="1" u="sng" dirty="0" smtClean="0">
                <a:solidFill>
                  <a:srgbClr val="5B9BD5">
                    <a:lumMod val="50000"/>
                  </a:srgbClr>
                </a:solidFill>
              </a:rPr>
              <a:t>skills</a:t>
            </a:r>
            <a:r>
              <a:rPr lang="en-US" sz="1400" b="1" dirty="0" smtClean="0">
                <a:solidFill>
                  <a:srgbClr val="5B9BD5">
                    <a:lumMod val="50000"/>
                  </a:srgbClr>
                </a:solidFill>
              </a:rPr>
              <a:t> which require revising: Grid referencing, Population pyramids, OS map symbols. </a:t>
            </a:r>
            <a:endParaRPr lang="en-US" sz="1400" b="1" dirty="0">
              <a:solidFill>
                <a:srgbClr val="5B9BD5">
                  <a:lumMod val="50000"/>
                </a:srgbClr>
              </a:solidFill>
            </a:endParaRPr>
          </a:p>
          <a:p>
            <a:r>
              <a:rPr lang="en-US" sz="1400" b="1" dirty="0" smtClean="0">
                <a:solidFill>
                  <a:srgbClr val="5B9BD5">
                    <a:lumMod val="50000"/>
                  </a:srgbClr>
                </a:solidFill>
              </a:rPr>
              <a:t>Focus on </a:t>
            </a:r>
            <a:r>
              <a:rPr lang="en-US" sz="1400" b="1" u="sng" dirty="0" smtClean="0">
                <a:solidFill>
                  <a:srgbClr val="5B9BD5">
                    <a:lumMod val="50000"/>
                  </a:srgbClr>
                </a:solidFill>
              </a:rPr>
              <a:t>knowledge </a:t>
            </a:r>
            <a:r>
              <a:rPr lang="en-US" sz="1400" b="1" dirty="0" smtClean="0">
                <a:solidFill>
                  <a:srgbClr val="5B9BD5">
                    <a:lumMod val="50000"/>
                  </a:srgbClr>
                </a:solidFill>
              </a:rPr>
              <a:t>of: Location- UK and British Isles, the 7 continents, India. Factors: Environmental, Social and Economic.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45142" y="4849782"/>
            <a:ext cx="4125533" cy="1815882"/>
          </a:xfrm>
          <a:prstGeom prst="rect">
            <a:avLst/>
          </a:prstGeom>
          <a:solidFill>
            <a:srgbClr val="3399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</a:rPr>
              <a:t>What do you wish to achieve at the end of this year?</a:t>
            </a:r>
          </a:p>
          <a:p>
            <a:endParaRPr lang="en-US" sz="1400" b="1" dirty="0">
              <a:solidFill>
                <a:srgbClr val="002060"/>
              </a:solidFill>
            </a:endParaRPr>
          </a:p>
          <a:p>
            <a:endParaRPr lang="en-US" sz="1400" b="1" dirty="0" smtClean="0">
              <a:solidFill>
                <a:srgbClr val="002060"/>
              </a:solidFill>
            </a:endParaRPr>
          </a:p>
          <a:p>
            <a:endParaRPr lang="en-US" sz="1400" b="1" dirty="0">
              <a:solidFill>
                <a:srgbClr val="002060"/>
              </a:solidFill>
            </a:endParaRPr>
          </a:p>
          <a:p>
            <a:r>
              <a:rPr lang="en-US" sz="1400" b="1" dirty="0" smtClean="0">
                <a:solidFill>
                  <a:srgbClr val="002060"/>
                </a:solidFill>
              </a:rPr>
              <a:t>Reflecting back: Have you achieved it? </a:t>
            </a:r>
          </a:p>
          <a:p>
            <a:endParaRPr lang="en-US" sz="1400" b="1" dirty="0">
              <a:solidFill>
                <a:srgbClr val="002060"/>
              </a:solidFill>
            </a:endParaRPr>
          </a:p>
          <a:p>
            <a:endParaRPr lang="en-US" sz="1400" b="1" dirty="0" smtClean="0">
              <a:solidFill>
                <a:srgbClr val="002060"/>
              </a:solidFill>
            </a:endParaRPr>
          </a:p>
          <a:p>
            <a:r>
              <a:rPr lang="en-US" sz="1400" b="1" dirty="0" smtClean="0">
                <a:solidFill>
                  <a:srgbClr val="002060"/>
                </a:solidFill>
              </a:rPr>
              <a:t> </a:t>
            </a:r>
            <a:r>
              <a:rPr lang="en-US" sz="1400" b="1" dirty="0" smtClean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en-GB" sz="1400" b="1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0569" y="1399621"/>
            <a:ext cx="1239594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Your </a:t>
            </a:r>
            <a:r>
              <a:rPr lang="en-US" sz="1400" b="1" u="sng" dirty="0" smtClean="0">
                <a:solidFill>
                  <a:prstClr val="black"/>
                </a:solidFill>
              </a:rPr>
              <a:t>Year 7 </a:t>
            </a:r>
            <a:r>
              <a:rPr lang="en-US" sz="1400" b="1" dirty="0" smtClean="0">
                <a:solidFill>
                  <a:prstClr val="black"/>
                </a:solidFill>
              </a:rPr>
              <a:t>Geography Journey Starts Here!</a:t>
            </a:r>
            <a:endParaRPr lang="en-GB" sz="1400" b="1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4059" y="445513"/>
            <a:ext cx="74778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Term 1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53018" y="445512"/>
            <a:ext cx="74778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Term 2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942490" y="291623"/>
            <a:ext cx="74778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Term 3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958459" y="1965682"/>
            <a:ext cx="74778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Term 4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97360" y="2027595"/>
            <a:ext cx="74778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Term 5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27950" y="3584881"/>
            <a:ext cx="74778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Term 6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05205" y="3892659"/>
            <a:ext cx="132666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EOY Reflections</a:t>
            </a:r>
            <a:endParaRPr lang="en-GB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33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2020" y="231311"/>
            <a:ext cx="3232597" cy="116955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5B9BD5">
                    <a:lumMod val="50000"/>
                  </a:srgbClr>
                </a:solidFill>
              </a:rPr>
              <a:t>Coastal Landscapes.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5B9BD5">
                    <a:lumMod val="50000"/>
                  </a:srgbClr>
                </a:solidFill>
              </a:rPr>
              <a:t>Processes of erosion, deposition and transportation.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5B9BD5">
                    <a:lumMod val="50000"/>
                  </a:srgbClr>
                </a:solidFill>
              </a:rPr>
              <a:t>Erosional and depositional landforms: headlands, bays, spits.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75707" y="217794"/>
            <a:ext cx="3064402" cy="11695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5B9BD5">
                    <a:lumMod val="50000"/>
                  </a:srgbClr>
                </a:solidFill>
              </a:rPr>
              <a:t>Brazil- Human and Physical.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5B9BD5">
                    <a:lumMod val="50000"/>
                  </a:srgbClr>
                </a:solidFill>
              </a:rPr>
              <a:t>Location of Brazil + Rio de Janeiro.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5B9BD5">
                    <a:lumMod val="50000"/>
                  </a:srgbClr>
                </a:solidFill>
              </a:rPr>
              <a:t>Favelas + Favela Bairro Project.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5B9BD5">
                    <a:lumMod val="50000"/>
                  </a:srgbClr>
                </a:solidFill>
              </a:rPr>
              <a:t>Tropical Rainforest + Resources.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5B9BD5">
                    <a:lumMod val="50000"/>
                  </a:srgbClr>
                </a:solidFill>
              </a:rPr>
              <a:t>Deforestation + Impacts. </a:t>
            </a:r>
            <a:endParaRPr lang="en-GB" sz="1400" b="1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19066" y="1399621"/>
            <a:ext cx="2305318" cy="138499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5B9BD5">
                    <a:lumMod val="50000"/>
                  </a:srgbClr>
                </a:solidFill>
              </a:rPr>
              <a:t>Endangered Earth.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5B9BD5">
                    <a:lumMod val="50000"/>
                  </a:srgbClr>
                </a:solidFill>
              </a:rPr>
              <a:t>Fossil fuels and non-renewable energy.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5B9BD5">
                    <a:lumMod val="50000"/>
                  </a:srgbClr>
                </a:solidFill>
              </a:rPr>
              <a:t>Renewable energy.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5B9BD5">
                    <a:lumMod val="50000"/>
                  </a:srgbClr>
                </a:solidFill>
              </a:rPr>
              <a:t>The Greenhouse Effect and Global Warming.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24157" y="2233679"/>
            <a:ext cx="2855286" cy="116955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5B9BD5">
                    <a:lumMod val="50000"/>
                  </a:srgbClr>
                </a:solidFill>
              </a:rPr>
              <a:t>Weather and Climate.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5B9BD5">
                    <a:lumMod val="50000"/>
                  </a:srgbClr>
                </a:solidFill>
              </a:rPr>
              <a:t>Extreme weather in the UK.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5B9BD5">
                    <a:lumMod val="50000"/>
                  </a:srgbClr>
                </a:solidFill>
              </a:rPr>
              <a:t>Tornadoes, Thunderstorms, Snow, Hail…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5B9BD5">
                    <a:lumMod val="50000"/>
                  </a:srgbClr>
                </a:solidFill>
              </a:rPr>
              <a:t>Hurricane Katrina.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34607" y="2281097"/>
            <a:ext cx="3348309" cy="1384995"/>
          </a:xfrm>
          <a:prstGeom prst="rect">
            <a:avLst/>
          </a:prstGeom>
          <a:solidFill>
            <a:srgbClr val="FF66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5B9BD5">
                    <a:lumMod val="50000"/>
                  </a:srgbClr>
                </a:solidFill>
              </a:rPr>
              <a:t>Development and Globalisation.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5B9BD5">
                    <a:lumMod val="50000"/>
                  </a:srgbClr>
                </a:solidFill>
              </a:rPr>
              <a:t>Development- LIC/NEE/HIC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5B9BD5">
                    <a:lumMod val="50000"/>
                  </a:srgbClr>
                </a:solidFill>
              </a:rPr>
              <a:t>Demographic Transition Model (DTM)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5B9BD5">
                    <a:lumMod val="50000"/>
                  </a:srgbClr>
                </a:solidFill>
              </a:rPr>
              <a:t>Globalisation.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5B9BD5">
                    <a:lumMod val="50000"/>
                  </a:srgbClr>
                </a:solidFill>
              </a:rPr>
              <a:t>Transnational Corporations- McDonalds and Nike.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4059" y="4815987"/>
            <a:ext cx="4355206" cy="1384995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5B9BD5">
                    <a:lumMod val="50000"/>
                  </a:srgbClr>
                </a:solidFill>
              </a:rPr>
              <a:t>Revision of key topics from the year. </a:t>
            </a:r>
          </a:p>
          <a:p>
            <a:r>
              <a:rPr lang="en-US" sz="1400" b="1" dirty="0" smtClean="0">
                <a:solidFill>
                  <a:srgbClr val="5B9BD5">
                    <a:lumMod val="50000"/>
                  </a:srgbClr>
                </a:solidFill>
              </a:rPr>
              <a:t>Major </a:t>
            </a:r>
            <a:r>
              <a:rPr lang="en-US" sz="1400" b="1" u="sng" dirty="0" smtClean="0">
                <a:solidFill>
                  <a:srgbClr val="5B9BD5">
                    <a:lumMod val="50000"/>
                  </a:srgbClr>
                </a:solidFill>
              </a:rPr>
              <a:t>skills</a:t>
            </a:r>
            <a:r>
              <a:rPr lang="en-US" sz="1400" b="1" dirty="0" smtClean="0">
                <a:solidFill>
                  <a:srgbClr val="5B9BD5">
                    <a:lumMod val="50000"/>
                  </a:srgbClr>
                </a:solidFill>
              </a:rPr>
              <a:t> which require revising: Grid referencing, Population pyramids, mapping countries. </a:t>
            </a:r>
            <a:endParaRPr lang="en-US" sz="1400" b="1" dirty="0">
              <a:solidFill>
                <a:srgbClr val="5B9BD5">
                  <a:lumMod val="50000"/>
                </a:srgbClr>
              </a:solidFill>
            </a:endParaRPr>
          </a:p>
          <a:p>
            <a:r>
              <a:rPr lang="en-US" sz="1400" b="1" dirty="0" smtClean="0">
                <a:solidFill>
                  <a:srgbClr val="5B9BD5">
                    <a:lumMod val="50000"/>
                  </a:srgbClr>
                </a:solidFill>
              </a:rPr>
              <a:t>Focus on </a:t>
            </a:r>
            <a:r>
              <a:rPr lang="en-US" sz="1400" b="1" u="sng" dirty="0" smtClean="0">
                <a:solidFill>
                  <a:srgbClr val="5B9BD5">
                    <a:lumMod val="50000"/>
                  </a:srgbClr>
                </a:solidFill>
              </a:rPr>
              <a:t>knowledge </a:t>
            </a:r>
            <a:r>
              <a:rPr lang="en-US" sz="1400" b="1" dirty="0" smtClean="0">
                <a:solidFill>
                  <a:srgbClr val="5B9BD5">
                    <a:lumMod val="50000"/>
                  </a:srgbClr>
                </a:solidFill>
              </a:rPr>
              <a:t>of: Location- Brazil- South America and Asia. Formation of weather events. Climate change and global warming.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45142" y="4849782"/>
            <a:ext cx="4125533" cy="1815882"/>
          </a:xfrm>
          <a:prstGeom prst="rect">
            <a:avLst/>
          </a:prstGeom>
          <a:solidFill>
            <a:srgbClr val="3399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</a:rPr>
              <a:t>What do you wish to achieve at the end of this year?</a:t>
            </a:r>
          </a:p>
          <a:p>
            <a:endParaRPr lang="en-US" sz="1400" b="1" dirty="0">
              <a:solidFill>
                <a:srgbClr val="002060"/>
              </a:solidFill>
            </a:endParaRPr>
          </a:p>
          <a:p>
            <a:endParaRPr lang="en-US" sz="1400" b="1" dirty="0" smtClean="0">
              <a:solidFill>
                <a:srgbClr val="002060"/>
              </a:solidFill>
            </a:endParaRPr>
          </a:p>
          <a:p>
            <a:endParaRPr lang="en-US" sz="1400" b="1" dirty="0">
              <a:solidFill>
                <a:srgbClr val="002060"/>
              </a:solidFill>
            </a:endParaRPr>
          </a:p>
          <a:p>
            <a:r>
              <a:rPr lang="en-US" sz="1400" b="1" dirty="0" smtClean="0">
                <a:solidFill>
                  <a:srgbClr val="002060"/>
                </a:solidFill>
              </a:rPr>
              <a:t>Reflecting back: Have you achieved it? </a:t>
            </a:r>
          </a:p>
          <a:p>
            <a:endParaRPr lang="en-US" sz="1400" b="1" dirty="0">
              <a:solidFill>
                <a:srgbClr val="002060"/>
              </a:solidFill>
            </a:endParaRPr>
          </a:p>
          <a:p>
            <a:endParaRPr lang="en-US" sz="1400" b="1" dirty="0" smtClean="0">
              <a:solidFill>
                <a:srgbClr val="002060"/>
              </a:solidFill>
            </a:endParaRPr>
          </a:p>
          <a:p>
            <a:r>
              <a:rPr lang="en-US" sz="1400" b="1" dirty="0" smtClean="0">
                <a:solidFill>
                  <a:srgbClr val="002060"/>
                </a:solidFill>
              </a:rPr>
              <a:t> </a:t>
            </a:r>
            <a:r>
              <a:rPr lang="en-US" sz="1400" b="1" dirty="0" smtClean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en-GB" sz="1400" b="1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0569" y="1399621"/>
            <a:ext cx="1239594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Your </a:t>
            </a:r>
            <a:r>
              <a:rPr lang="en-US" sz="1400" b="1" u="sng" dirty="0" smtClean="0">
                <a:solidFill>
                  <a:prstClr val="black"/>
                </a:solidFill>
              </a:rPr>
              <a:t>Year 8 </a:t>
            </a:r>
            <a:r>
              <a:rPr lang="en-US" sz="1400" b="1" dirty="0" smtClean="0">
                <a:solidFill>
                  <a:prstClr val="black"/>
                </a:solidFill>
              </a:rPr>
              <a:t>Geography Journey Starts Here!</a:t>
            </a:r>
            <a:endParaRPr lang="en-GB" sz="1400" b="1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4059" y="445513"/>
            <a:ext cx="74778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Term 1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53018" y="445512"/>
            <a:ext cx="74778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Term 2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942490" y="291623"/>
            <a:ext cx="74778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Term 3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958459" y="1965682"/>
            <a:ext cx="74778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Term 4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97360" y="2027595"/>
            <a:ext cx="74778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Term 5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27950" y="3584881"/>
            <a:ext cx="74778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Term 6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05205" y="3892659"/>
            <a:ext cx="132666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EOY Reflections</a:t>
            </a:r>
            <a:endParaRPr lang="en-GB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14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22545" y="231311"/>
            <a:ext cx="3591428" cy="15696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5B9BD5">
                    <a:lumMod val="50000"/>
                  </a:srgbClr>
                </a:solidFill>
              </a:rPr>
              <a:t>Physical: Natural Hazards- Geological and Meteorological.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rgbClr val="5B9BD5">
                    <a:lumMod val="50000"/>
                  </a:srgbClr>
                </a:solidFill>
              </a:rPr>
              <a:t>Plate boundaries- constructive, conservative, collision and destructive.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rgbClr val="5B9BD5">
                    <a:lumMod val="50000"/>
                  </a:srgbClr>
                </a:solidFill>
              </a:rPr>
              <a:t>Earthquake and tropical storm formation.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rgbClr val="5B9BD5">
                    <a:lumMod val="50000"/>
                  </a:srgbClr>
                </a:solidFill>
              </a:rPr>
              <a:t>Case Studies: Haiti 2010 (LIC) and L’Aquila (HIC) Earthquake + Hurricane Katrina (HIC) and Typhoon </a:t>
            </a:r>
            <a:r>
              <a:rPr lang="en-US" sz="1200" b="1" dirty="0" err="1" smtClean="0">
                <a:solidFill>
                  <a:srgbClr val="5B9BD5">
                    <a:lumMod val="50000"/>
                  </a:srgbClr>
                </a:solidFill>
              </a:rPr>
              <a:t>Haiyan</a:t>
            </a:r>
            <a:r>
              <a:rPr lang="en-US" sz="1200" b="1" dirty="0" smtClean="0">
                <a:solidFill>
                  <a:srgbClr val="5B9BD5">
                    <a:lumMod val="50000"/>
                  </a:srgbClr>
                </a:solidFill>
              </a:rPr>
              <a:t> (LIC).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48556" y="124883"/>
            <a:ext cx="3338240" cy="138499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5B9BD5">
                    <a:lumMod val="50000"/>
                  </a:srgbClr>
                </a:solidFill>
              </a:rPr>
              <a:t>Human: Urban Issues.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5B9BD5">
                    <a:lumMod val="50000"/>
                  </a:srgbClr>
                </a:solidFill>
              </a:rPr>
              <a:t>Demographic Transition Model (DTM).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5B9BD5">
                    <a:lumMod val="50000"/>
                  </a:srgbClr>
                </a:solidFill>
              </a:rPr>
              <a:t>Causes of Urbanisation.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5B9BD5">
                    <a:lumMod val="50000"/>
                  </a:srgbClr>
                </a:solidFill>
              </a:rPr>
              <a:t>Effects of Urbanisation- social/economic/environmental.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5B9BD5">
                    <a:lumMod val="50000"/>
                  </a:srgbClr>
                </a:solidFill>
              </a:rPr>
              <a:t>Rio de Janiero Case Study. </a:t>
            </a:r>
            <a:endParaRPr lang="en-GB" sz="1400" b="1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59513" y="2315004"/>
            <a:ext cx="2823789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5B9BD5">
                    <a:lumMod val="50000"/>
                  </a:srgbClr>
                </a:solidFill>
              </a:rPr>
              <a:t>Human: Urban Issues and Challenges.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rgbClr val="5B9BD5">
                    <a:lumMod val="50000"/>
                  </a:srgbClr>
                </a:solidFill>
              </a:rPr>
              <a:t>Bristol Case study- UK urban areas.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rgbClr val="5B9BD5">
                    <a:lumMod val="50000"/>
                  </a:srgbClr>
                </a:solidFill>
              </a:rPr>
              <a:t>Sustainability and Opportunities/ Challenges.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rgbClr val="5B9BD5">
                    <a:lumMod val="50000"/>
                  </a:srgbClr>
                </a:solidFill>
              </a:rPr>
              <a:t>Demographic and Migration.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rgbClr val="5B9BD5">
                    <a:lumMod val="50000"/>
                  </a:srgbClr>
                </a:solidFill>
              </a:rPr>
              <a:t>Sustainable urban areas- Freiburg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42489" y="1366099"/>
            <a:ext cx="2180101" cy="160043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5B9BD5">
                    <a:lumMod val="50000"/>
                  </a:srgbClr>
                </a:solidFill>
              </a:rPr>
              <a:t>Physical: Climate Change.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5B9BD5">
                    <a:lumMod val="50000"/>
                  </a:srgbClr>
                </a:solidFill>
              </a:rPr>
              <a:t>Greenhouse effect + Global warming.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5B9BD5">
                    <a:lumMod val="50000"/>
                  </a:srgbClr>
                </a:solidFill>
              </a:rPr>
              <a:t>Causes and Effects of Climate Change.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5B9BD5">
                    <a:lumMod val="50000"/>
                  </a:srgbClr>
                </a:solidFill>
              </a:rPr>
              <a:t>Mitigation + Adaptation.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47731" y="2194303"/>
            <a:ext cx="3402321" cy="1754326"/>
          </a:xfrm>
          <a:prstGeom prst="rect">
            <a:avLst/>
          </a:prstGeom>
          <a:solidFill>
            <a:srgbClr val="FF66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5B9BD5">
                    <a:lumMod val="50000"/>
                  </a:srgbClr>
                </a:solidFill>
              </a:rPr>
              <a:t>Physical: Ecosystems- Tropical Rainforests followed by Hot Deserts.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rgbClr val="5B9BD5">
                    <a:lumMod val="50000"/>
                  </a:srgbClr>
                </a:solidFill>
              </a:rPr>
              <a:t>UK Small Scale Ecosystems + World Biomes.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rgbClr val="5B9BD5">
                    <a:lumMod val="50000"/>
                  </a:srgbClr>
                </a:solidFill>
              </a:rPr>
              <a:t>Characteristics and climate.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rgbClr val="5B9BD5">
                    <a:lumMod val="50000"/>
                  </a:srgbClr>
                </a:solidFill>
              </a:rPr>
              <a:t>Animal/Plant adaptations.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rgbClr val="5B9BD5">
                    <a:lumMod val="50000"/>
                  </a:srgbClr>
                </a:solidFill>
              </a:rPr>
              <a:t>Deforestation in the TRF- Opportunities and Challenges.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rgbClr val="5B9BD5">
                    <a:lumMod val="50000"/>
                  </a:srgbClr>
                </a:solidFill>
              </a:rPr>
              <a:t>Desertification = Impacts and solutions.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rgbClr val="5B9BD5">
                    <a:lumMod val="50000"/>
                  </a:srgbClr>
                </a:solidFill>
              </a:rPr>
              <a:t>Sustainable human activity.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86829" y="4423196"/>
            <a:ext cx="4125533" cy="2031325"/>
          </a:xfrm>
          <a:prstGeom prst="rect">
            <a:avLst/>
          </a:prstGeom>
          <a:solidFill>
            <a:srgbClr val="3399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</a:rPr>
              <a:t>What do you wish to achieve at the end of this year?</a:t>
            </a:r>
          </a:p>
          <a:p>
            <a:endParaRPr lang="en-US" sz="1400" b="1" dirty="0">
              <a:solidFill>
                <a:srgbClr val="002060"/>
              </a:solidFill>
            </a:endParaRPr>
          </a:p>
          <a:p>
            <a:endParaRPr lang="en-US" sz="1400" b="1" dirty="0" smtClean="0">
              <a:solidFill>
                <a:srgbClr val="002060"/>
              </a:solidFill>
            </a:endParaRPr>
          </a:p>
          <a:p>
            <a:endParaRPr lang="en-US" sz="1400" b="1" dirty="0">
              <a:solidFill>
                <a:srgbClr val="002060"/>
              </a:solidFill>
            </a:endParaRPr>
          </a:p>
          <a:p>
            <a:r>
              <a:rPr lang="en-US" sz="1400" b="1" dirty="0" smtClean="0">
                <a:solidFill>
                  <a:srgbClr val="002060"/>
                </a:solidFill>
              </a:rPr>
              <a:t>Reflecting back: Have you achieved it? </a:t>
            </a:r>
          </a:p>
          <a:p>
            <a:endParaRPr lang="en-US" sz="1400" b="1" dirty="0">
              <a:solidFill>
                <a:srgbClr val="002060"/>
              </a:solidFill>
            </a:endParaRPr>
          </a:p>
          <a:p>
            <a:endParaRPr lang="en-US" sz="1400" b="1" dirty="0" smtClean="0">
              <a:solidFill>
                <a:srgbClr val="002060"/>
              </a:solidFill>
            </a:endParaRPr>
          </a:p>
          <a:p>
            <a:endParaRPr lang="en-US" sz="1400" b="1" dirty="0" smtClean="0">
              <a:solidFill>
                <a:srgbClr val="002060"/>
              </a:solidFill>
            </a:endParaRPr>
          </a:p>
          <a:p>
            <a:r>
              <a:rPr lang="en-US" sz="1400" b="1" dirty="0" smtClean="0">
                <a:solidFill>
                  <a:srgbClr val="002060"/>
                </a:solidFill>
              </a:rPr>
              <a:t> </a:t>
            </a:r>
            <a:r>
              <a:rPr lang="en-US" sz="1400" b="1" dirty="0" smtClean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en-GB" sz="1400" b="1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0569" y="1399621"/>
            <a:ext cx="1239594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Your </a:t>
            </a:r>
            <a:r>
              <a:rPr lang="en-US" sz="1400" b="1" u="sng" dirty="0" smtClean="0">
                <a:solidFill>
                  <a:prstClr val="black"/>
                </a:solidFill>
              </a:rPr>
              <a:t>Year 9 </a:t>
            </a:r>
            <a:r>
              <a:rPr lang="en-US" sz="1400" b="1" dirty="0" smtClean="0">
                <a:solidFill>
                  <a:prstClr val="black"/>
                </a:solidFill>
              </a:rPr>
              <a:t>Geography Journey Starts Here!</a:t>
            </a:r>
            <a:endParaRPr lang="en-GB" sz="1400" b="1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4059" y="445513"/>
            <a:ext cx="86610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Term 1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942489" y="291623"/>
            <a:ext cx="97879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Term 3 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22737" y="2023168"/>
            <a:ext cx="86409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Term 5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05205" y="3892659"/>
            <a:ext cx="132666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EOY Reflections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69665" y="444625"/>
            <a:ext cx="811651" cy="308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Term 2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922704" y="1886526"/>
            <a:ext cx="86409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Term </a:t>
            </a:r>
            <a:r>
              <a:rPr lang="en-US" sz="1400" dirty="0">
                <a:solidFill>
                  <a:prstClr val="black"/>
                </a:solidFill>
              </a:rPr>
              <a:t>4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24735" y="3584882"/>
            <a:ext cx="75962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Term 6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0569" y="4533452"/>
            <a:ext cx="2399669" cy="19389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5B9BD5">
                    <a:lumMod val="50000"/>
                  </a:srgbClr>
                </a:solidFill>
              </a:rPr>
              <a:t>Revision- Human</a:t>
            </a:r>
          </a:p>
          <a:p>
            <a:pPr fontAlgn="t"/>
            <a:r>
              <a:rPr lang="en-US" sz="1200" dirty="0">
                <a:solidFill>
                  <a:prstClr val="black"/>
                </a:solidFill>
              </a:rPr>
              <a:t>1- Opportunities and Challenges in Rio de Janeiro. </a:t>
            </a:r>
            <a:endParaRPr lang="en-GB" sz="1200" dirty="0">
              <a:solidFill>
                <a:prstClr val="black"/>
              </a:solidFill>
            </a:endParaRPr>
          </a:p>
          <a:p>
            <a:pPr fontAlgn="t"/>
            <a:r>
              <a:rPr lang="en-US" sz="1200" dirty="0">
                <a:solidFill>
                  <a:prstClr val="black"/>
                </a:solidFill>
              </a:rPr>
              <a:t>2- Favela Bairro Project. </a:t>
            </a:r>
            <a:endParaRPr lang="en-GB" sz="1200" dirty="0">
              <a:solidFill>
                <a:prstClr val="black"/>
              </a:solidFill>
            </a:endParaRPr>
          </a:p>
          <a:p>
            <a:pPr fontAlgn="t"/>
            <a:r>
              <a:rPr lang="en-US" sz="1200" dirty="0">
                <a:solidFill>
                  <a:prstClr val="black"/>
                </a:solidFill>
              </a:rPr>
              <a:t>3- Social inequality in Bristol- Stoke Bishop and </a:t>
            </a:r>
            <a:r>
              <a:rPr lang="en-US" sz="1200" dirty="0" err="1">
                <a:solidFill>
                  <a:prstClr val="black"/>
                </a:solidFill>
              </a:rPr>
              <a:t>Filwood</a:t>
            </a:r>
            <a:r>
              <a:rPr lang="en-US" sz="1200" dirty="0">
                <a:solidFill>
                  <a:prstClr val="black"/>
                </a:solidFill>
              </a:rPr>
              <a:t>. </a:t>
            </a:r>
            <a:endParaRPr lang="en-GB" sz="1200" dirty="0">
              <a:solidFill>
                <a:prstClr val="black"/>
              </a:solidFill>
            </a:endParaRPr>
          </a:p>
          <a:p>
            <a:pPr fontAlgn="t"/>
            <a:r>
              <a:rPr lang="en-US" sz="1200" dirty="0">
                <a:solidFill>
                  <a:prstClr val="black"/>
                </a:solidFill>
              </a:rPr>
              <a:t>4- Sustainable urban development- Freiburg.</a:t>
            </a:r>
            <a:endParaRPr lang="en-GB" sz="1200" dirty="0">
              <a:solidFill>
                <a:prstClr val="black"/>
              </a:solidFill>
            </a:endParaRPr>
          </a:p>
          <a:p>
            <a:pPr fontAlgn="t"/>
            <a:r>
              <a:rPr lang="en-US" sz="1200" dirty="0">
                <a:solidFill>
                  <a:prstClr val="black"/>
                </a:solidFill>
              </a:rPr>
              <a:t>5- Resource Management- Provision of Resources in the UK. </a:t>
            </a:r>
            <a:endParaRPr lang="en-GB" sz="1200" dirty="0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45395" y="4423196"/>
            <a:ext cx="2750471" cy="233910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5B9BD5">
                    <a:lumMod val="50000"/>
                  </a:srgbClr>
                </a:solidFill>
              </a:rPr>
              <a:t>Revision- Physical</a:t>
            </a:r>
          </a:p>
          <a:p>
            <a:pPr fontAlgn="t"/>
            <a:r>
              <a:rPr lang="en-US" sz="1200" dirty="0">
                <a:solidFill>
                  <a:prstClr val="black"/>
                </a:solidFill>
              </a:rPr>
              <a:t>1- Natural Hazards- plate boundaries + case study recall.  </a:t>
            </a:r>
            <a:endParaRPr lang="en-GB" sz="1200" dirty="0">
              <a:solidFill>
                <a:prstClr val="black"/>
              </a:solidFill>
            </a:endParaRPr>
          </a:p>
          <a:p>
            <a:pPr fontAlgn="t"/>
            <a:r>
              <a:rPr lang="en-US" sz="1200" dirty="0">
                <a:solidFill>
                  <a:prstClr val="black"/>
                </a:solidFill>
              </a:rPr>
              <a:t>2- Meteorological Formations and Typhoon </a:t>
            </a:r>
            <a:r>
              <a:rPr lang="en-US" sz="1200" dirty="0" err="1">
                <a:solidFill>
                  <a:prstClr val="black"/>
                </a:solidFill>
              </a:rPr>
              <a:t>Haiyan</a:t>
            </a:r>
            <a:r>
              <a:rPr lang="en-US" sz="1200" dirty="0">
                <a:solidFill>
                  <a:prstClr val="black"/>
                </a:solidFill>
              </a:rPr>
              <a:t> and </a:t>
            </a:r>
            <a:r>
              <a:rPr lang="en-US" sz="1200" dirty="0" smtClean="0">
                <a:solidFill>
                  <a:prstClr val="black"/>
                </a:solidFill>
              </a:rPr>
              <a:t>Hurricane </a:t>
            </a:r>
            <a:r>
              <a:rPr lang="en-US" sz="1200" dirty="0">
                <a:solidFill>
                  <a:prstClr val="black"/>
                </a:solidFill>
              </a:rPr>
              <a:t>Katrina Case Study.</a:t>
            </a:r>
            <a:endParaRPr lang="en-GB" sz="1200" dirty="0">
              <a:solidFill>
                <a:prstClr val="black"/>
              </a:solidFill>
            </a:endParaRPr>
          </a:p>
          <a:p>
            <a:pPr fontAlgn="t"/>
            <a:r>
              <a:rPr lang="en-US" sz="1200" dirty="0">
                <a:solidFill>
                  <a:prstClr val="black"/>
                </a:solidFill>
              </a:rPr>
              <a:t>3- Mitigation and Adaptation of Climate Change. </a:t>
            </a:r>
            <a:endParaRPr lang="en-GB" sz="1200" dirty="0">
              <a:solidFill>
                <a:prstClr val="black"/>
              </a:solidFill>
            </a:endParaRPr>
          </a:p>
          <a:p>
            <a:pPr fontAlgn="t"/>
            <a:r>
              <a:rPr lang="en-US" sz="1200" dirty="0">
                <a:solidFill>
                  <a:prstClr val="black"/>
                </a:solidFill>
              </a:rPr>
              <a:t>4- Tropical Rainforests- Deforestation and Sustainability. </a:t>
            </a:r>
            <a:endParaRPr lang="en-GB" sz="1200" dirty="0">
              <a:solidFill>
                <a:prstClr val="black"/>
              </a:solidFill>
            </a:endParaRPr>
          </a:p>
          <a:p>
            <a:pPr fontAlgn="t"/>
            <a:r>
              <a:rPr lang="en-US" sz="1200" dirty="0">
                <a:solidFill>
                  <a:prstClr val="black"/>
                </a:solidFill>
              </a:rPr>
              <a:t>5- Hot Deserts – Desertification and Sustainability. </a:t>
            </a:r>
            <a:endParaRPr lang="en-GB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65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8664" y="188214"/>
            <a:ext cx="3882661" cy="13849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5B9BD5">
                    <a:lumMod val="50000"/>
                  </a:srgbClr>
                </a:solidFill>
              </a:rPr>
              <a:t>Physical: Coasts UK Landscape.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5B9BD5">
                    <a:lumMod val="50000"/>
                  </a:srgbClr>
                </a:solidFill>
              </a:rPr>
              <a:t>Processes of Erosion, Deposition and Transportation.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5B9BD5">
                    <a:lumMod val="50000"/>
                  </a:srgbClr>
                </a:solidFill>
              </a:rPr>
              <a:t>Landforms and characteristics.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5B9BD5">
                    <a:lumMod val="50000"/>
                  </a:srgbClr>
                </a:solidFill>
              </a:rPr>
              <a:t>Engineering strategies to protect against erosion and flooding.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05205" y="71892"/>
            <a:ext cx="3735911" cy="138499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5B9BD5">
                    <a:lumMod val="50000"/>
                  </a:srgbClr>
                </a:solidFill>
              </a:rPr>
              <a:t>Human: Resource Management.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5B9BD5">
                    <a:lumMod val="50000"/>
                  </a:srgbClr>
                </a:solidFill>
              </a:rPr>
              <a:t>Food, water and energy.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5B9BD5">
                    <a:lumMod val="50000"/>
                  </a:srgbClr>
                </a:solidFill>
              </a:rPr>
              <a:t>Global Distribution.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5B9BD5">
                    <a:lumMod val="50000"/>
                  </a:srgbClr>
                </a:solidFill>
              </a:rPr>
              <a:t>Insecurity and Stress of resources.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5B9BD5">
                    <a:lumMod val="50000"/>
                  </a:srgbClr>
                </a:solidFill>
              </a:rPr>
              <a:t>Schemes for resources security.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5B9BD5">
                    <a:lumMod val="50000"/>
                  </a:srgbClr>
                </a:solidFill>
              </a:rPr>
              <a:t>Chambamontera micro-hydro scheme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441116" y="1315282"/>
            <a:ext cx="2592423" cy="20313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5B9BD5">
                    <a:lumMod val="50000"/>
                  </a:srgbClr>
                </a:solidFill>
              </a:rPr>
              <a:t>Physical: Rivers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5B9BD5">
                    <a:lumMod val="50000"/>
                  </a:srgbClr>
                </a:solidFill>
              </a:rPr>
              <a:t>Processes of Erosion, Deposition and Transportation.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5B9BD5">
                    <a:lumMod val="50000"/>
                  </a:srgbClr>
                </a:solidFill>
              </a:rPr>
              <a:t>Landforms and characteristics.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5B9BD5">
                    <a:lumMod val="50000"/>
                  </a:srgbClr>
                </a:solidFill>
              </a:rPr>
              <a:t>Engineering strategies to protect against erosion and flooding.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1438" y="2894751"/>
            <a:ext cx="3443871" cy="1169551"/>
          </a:xfrm>
          <a:prstGeom prst="rect">
            <a:avLst/>
          </a:prstGeom>
          <a:solidFill>
            <a:srgbClr val="FF66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5B9BD5">
                    <a:lumMod val="50000"/>
                  </a:srgbClr>
                </a:solidFill>
              </a:rPr>
              <a:t>Physical: Fieldwork- Seaford (Day Trip)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5B9BD5">
                    <a:lumMod val="50000"/>
                  </a:srgbClr>
                </a:solidFill>
              </a:rPr>
              <a:t>Investigation and fieldwork techniques.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5B9BD5">
                    <a:lumMod val="50000"/>
                  </a:srgbClr>
                </a:solidFill>
              </a:rPr>
              <a:t>Results and analysis.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5B9BD5">
                    <a:lumMod val="50000"/>
                  </a:srgbClr>
                </a:solidFill>
              </a:rPr>
              <a:t>Data presentation and conclusions.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5B9BD5">
                    <a:lumMod val="50000"/>
                  </a:srgbClr>
                </a:solidFill>
              </a:rPr>
              <a:t>Fieldwork Evaluation.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97245" y="1703787"/>
            <a:ext cx="3443871" cy="1384995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5B9BD5">
                    <a:lumMod val="50000"/>
                  </a:srgbClr>
                </a:solidFill>
              </a:rPr>
              <a:t>Human: Changing Economic World.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5B9BD5">
                    <a:lumMod val="50000"/>
                  </a:srgbClr>
                </a:solidFill>
              </a:rPr>
              <a:t>Global Development and the Development Gap.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5B9BD5">
                    <a:lumMod val="50000"/>
                  </a:srgbClr>
                </a:solidFill>
              </a:rPr>
              <a:t>Economic development in LICs/NEEs.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5B9BD5">
                    <a:lumMod val="50000"/>
                  </a:srgbClr>
                </a:solidFill>
              </a:rPr>
              <a:t>Case </a:t>
            </a:r>
            <a:r>
              <a:rPr lang="en-US" sz="1400" b="1" smtClean="0">
                <a:solidFill>
                  <a:srgbClr val="5B9BD5">
                    <a:lumMod val="50000"/>
                  </a:srgbClr>
                </a:solidFill>
              </a:rPr>
              <a:t>Study- India. </a:t>
            </a:r>
            <a:endParaRPr lang="en-US" sz="1400" b="1" dirty="0" smtClean="0">
              <a:solidFill>
                <a:srgbClr val="5B9BD5">
                  <a:lumMod val="50000"/>
                </a:srgb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5B9BD5">
                    <a:lumMod val="50000"/>
                  </a:srgbClr>
                </a:solidFill>
              </a:rPr>
              <a:t>The UK economy. </a:t>
            </a:r>
            <a:endParaRPr lang="en-US" sz="1400" b="1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86829" y="4423196"/>
            <a:ext cx="4125533" cy="2031325"/>
          </a:xfrm>
          <a:prstGeom prst="rect">
            <a:avLst/>
          </a:prstGeom>
          <a:solidFill>
            <a:srgbClr val="3399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</a:rPr>
              <a:t>What do you wish to achieve at the end of this year?</a:t>
            </a:r>
          </a:p>
          <a:p>
            <a:endParaRPr lang="en-US" sz="1400" b="1" dirty="0">
              <a:solidFill>
                <a:srgbClr val="002060"/>
              </a:solidFill>
            </a:endParaRPr>
          </a:p>
          <a:p>
            <a:endParaRPr lang="en-US" sz="1400" b="1" dirty="0" smtClean="0">
              <a:solidFill>
                <a:srgbClr val="002060"/>
              </a:solidFill>
            </a:endParaRPr>
          </a:p>
          <a:p>
            <a:endParaRPr lang="en-US" sz="1400" b="1" dirty="0">
              <a:solidFill>
                <a:srgbClr val="002060"/>
              </a:solidFill>
            </a:endParaRPr>
          </a:p>
          <a:p>
            <a:r>
              <a:rPr lang="en-US" sz="1400" b="1" dirty="0" smtClean="0">
                <a:solidFill>
                  <a:srgbClr val="002060"/>
                </a:solidFill>
              </a:rPr>
              <a:t>Reflecting back: Have you achieved it? </a:t>
            </a:r>
          </a:p>
          <a:p>
            <a:endParaRPr lang="en-US" sz="1400" b="1" dirty="0">
              <a:solidFill>
                <a:srgbClr val="002060"/>
              </a:solidFill>
            </a:endParaRPr>
          </a:p>
          <a:p>
            <a:endParaRPr lang="en-US" sz="1400" b="1" dirty="0" smtClean="0">
              <a:solidFill>
                <a:srgbClr val="002060"/>
              </a:solidFill>
            </a:endParaRPr>
          </a:p>
          <a:p>
            <a:endParaRPr lang="en-US" sz="1400" b="1" dirty="0" smtClean="0">
              <a:solidFill>
                <a:srgbClr val="002060"/>
              </a:solidFill>
            </a:endParaRPr>
          </a:p>
          <a:p>
            <a:r>
              <a:rPr lang="en-US" sz="1400" b="1" dirty="0" smtClean="0">
                <a:solidFill>
                  <a:srgbClr val="002060"/>
                </a:solidFill>
              </a:rPr>
              <a:t> </a:t>
            </a:r>
            <a:r>
              <a:rPr lang="en-US" sz="1400" b="1" dirty="0" smtClean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en-GB" sz="1400" b="1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0569" y="1399621"/>
            <a:ext cx="1239594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Your </a:t>
            </a:r>
            <a:r>
              <a:rPr lang="en-US" sz="1400" b="1" u="sng" dirty="0" smtClean="0">
                <a:solidFill>
                  <a:prstClr val="black"/>
                </a:solidFill>
              </a:rPr>
              <a:t>Year 10 </a:t>
            </a:r>
            <a:r>
              <a:rPr lang="en-US" sz="1400" b="1" dirty="0" smtClean="0">
                <a:solidFill>
                  <a:prstClr val="black"/>
                </a:solidFill>
              </a:rPr>
              <a:t>Geography Journey Starts Here!</a:t>
            </a:r>
            <a:endParaRPr lang="en-GB" sz="1400" b="1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4059" y="445513"/>
            <a:ext cx="86610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Term 1-2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942489" y="291623"/>
            <a:ext cx="97879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Term 3 -4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22737" y="2023168"/>
            <a:ext cx="86409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Term 5-6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05205" y="3892659"/>
            <a:ext cx="132666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EOY Reflections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0570" y="4216293"/>
            <a:ext cx="2626004" cy="24622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5B9BD5">
                    <a:lumMod val="50000"/>
                  </a:srgbClr>
                </a:solidFill>
              </a:rPr>
              <a:t>Revision- Physical </a:t>
            </a:r>
          </a:p>
          <a:p>
            <a:r>
              <a:rPr lang="en-US" sz="1400" b="1" dirty="0" smtClean="0">
                <a:solidFill>
                  <a:srgbClr val="5B9BD5">
                    <a:lumMod val="50000"/>
                  </a:srgbClr>
                </a:solidFill>
              </a:rPr>
              <a:t>1- Tropical Storms- </a:t>
            </a:r>
            <a:r>
              <a:rPr lang="en-US" sz="1400" b="1" dirty="0" err="1" smtClean="0">
                <a:solidFill>
                  <a:srgbClr val="5B9BD5">
                    <a:lumMod val="50000"/>
                  </a:srgbClr>
                </a:solidFill>
              </a:rPr>
              <a:t>Haiyan</a:t>
            </a:r>
            <a:r>
              <a:rPr lang="en-US" sz="1400" b="1" dirty="0" smtClean="0">
                <a:solidFill>
                  <a:srgbClr val="5B9BD5">
                    <a:lumMod val="50000"/>
                  </a:srgbClr>
                </a:solidFill>
              </a:rPr>
              <a:t> and Katrina.</a:t>
            </a:r>
          </a:p>
          <a:p>
            <a:r>
              <a:rPr lang="en-US" sz="1400" b="1" dirty="0" smtClean="0">
                <a:solidFill>
                  <a:srgbClr val="5B9BD5">
                    <a:lumMod val="50000"/>
                  </a:srgbClr>
                </a:solidFill>
              </a:rPr>
              <a:t>2- Earthquakes- Haiti and L’Aquila.</a:t>
            </a:r>
          </a:p>
          <a:p>
            <a:r>
              <a:rPr lang="en-US" sz="1400" b="1" dirty="0" smtClean="0">
                <a:solidFill>
                  <a:srgbClr val="5B9BD5">
                    <a:lumMod val="50000"/>
                  </a:srgbClr>
                </a:solidFill>
              </a:rPr>
              <a:t>3- Climate Change- Mitigation and Adaptation. </a:t>
            </a:r>
          </a:p>
          <a:p>
            <a:r>
              <a:rPr lang="en-US" sz="1400" b="1" dirty="0" smtClean="0">
                <a:solidFill>
                  <a:srgbClr val="5B9BD5">
                    <a:lumMod val="50000"/>
                  </a:srgbClr>
                </a:solidFill>
              </a:rPr>
              <a:t>4- Tropical Rainforests- Deforestation.</a:t>
            </a:r>
          </a:p>
          <a:p>
            <a:r>
              <a:rPr lang="en-US" sz="1400" b="1" dirty="0" smtClean="0">
                <a:solidFill>
                  <a:srgbClr val="5B9BD5">
                    <a:lumMod val="50000"/>
                  </a:srgbClr>
                </a:solidFill>
              </a:rPr>
              <a:t>5- Hot Deserts- Desertification and Sustainability.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962307" y="4216293"/>
            <a:ext cx="2626004" cy="246221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5B9BD5">
                    <a:lumMod val="50000"/>
                  </a:srgbClr>
                </a:solidFill>
              </a:rPr>
              <a:t>Revision- Human</a:t>
            </a:r>
          </a:p>
          <a:p>
            <a:r>
              <a:rPr lang="en-US" sz="1400" b="1" dirty="0" smtClean="0">
                <a:solidFill>
                  <a:srgbClr val="5B9BD5">
                    <a:lumMod val="50000"/>
                  </a:srgbClr>
                </a:solidFill>
              </a:rPr>
              <a:t>1- Bristol- Opportunities and Challenges.</a:t>
            </a:r>
          </a:p>
          <a:p>
            <a:r>
              <a:rPr lang="en-US" sz="1400" b="1" dirty="0" smtClean="0">
                <a:solidFill>
                  <a:srgbClr val="5B9BD5">
                    <a:lumMod val="50000"/>
                  </a:srgbClr>
                </a:solidFill>
              </a:rPr>
              <a:t>2- DTM and Development Indicators.</a:t>
            </a:r>
          </a:p>
          <a:p>
            <a:r>
              <a:rPr lang="en-US" sz="1400" b="1" dirty="0" smtClean="0">
                <a:solidFill>
                  <a:srgbClr val="5B9BD5">
                    <a:lumMod val="50000"/>
                  </a:srgbClr>
                </a:solidFill>
              </a:rPr>
              <a:t>3- Rio- Challenges and Opportunities.</a:t>
            </a:r>
          </a:p>
          <a:p>
            <a:r>
              <a:rPr lang="en-US" sz="1400" b="1" dirty="0" smtClean="0">
                <a:solidFill>
                  <a:srgbClr val="5B9BD5">
                    <a:lumMod val="50000"/>
                  </a:srgbClr>
                </a:solidFill>
              </a:rPr>
              <a:t>4- Changing Economic World- Nigeria.</a:t>
            </a:r>
          </a:p>
          <a:p>
            <a:r>
              <a:rPr lang="en-US" sz="1400" b="1" dirty="0" smtClean="0">
                <a:solidFill>
                  <a:srgbClr val="5B9BD5">
                    <a:lumMod val="50000"/>
                  </a:srgbClr>
                </a:solidFill>
              </a:rPr>
              <a:t>5-  UK Economy.</a:t>
            </a:r>
          </a:p>
          <a:p>
            <a:r>
              <a:rPr lang="en-US" sz="1400" b="1" dirty="0" smtClean="0">
                <a:solidFill>
                  <a:srgbClr val="5B9BD5">
                    <a:lumMod val="50000"/>
                  </a:srgbClr>
                </a:solidFill>
              </a:rPr>
              <a:t>6- Global Development Gap.</a:t>
            </a:r>
          </a:p>
        </p:txBody>
      </p:sp>
    </p:spTree>
    <p:extLst>
      <p:ext uri="{BB962C8B-B14F-4D97-AF65-F5344CB8AC3E}">
        <p14:creationId xmlns:p14="http://schemas.microsoft.com/office/powerpoint/2010/main" val="417891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05958" y="354825"/>
            <a:ext cx="4078793" cy="20313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5B9BD5">
                    <a:lumMod val="50000"/>
                  </a:srgbClr>
                </a:solidFill>
              </a:rPr>
              <a:t>Physical: Coastal Systems and Landscapes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5B9BD5">
                    <a:lumMod val="50000"/>
                  </a:srgbClr>
                </a:solidFill>
              </a:rPr>
              <a:t>Sediment sources, cells and budgets.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5B9BD5">
                    <a:lumMod val="50000"/>
                  </a:srgbClr>
                </a:solidFill>
              </a:rPr>
              <a:t>Open/closed systems and feedback.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5B9BD5">
                    <a:lumMod val="50000"/>
                  </a:srgbClr>
                </a:solidFill>
              </a:rPr>
              <a:t>Geomorphological processes.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5B9BD5">
                    <a:lumMod val="50000"/>
                  </a:srgbClr>
                </a:solidFill>
              </a:rPr>
              <a:t>Erosional landforms- headlands/bays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5B9BD5">
                    <a:lumMod val="50000"/>
                  </a:srgbClr>
                </a:solidFill>
              </a:rPr>
              <a:t>Depositional landforms-  Spits/ </a:t>
            </a:r>
            <a:r>
              <a:rPr lang="en-US" sz="1400" b="1" dirty="0" err="1" smtClean="0">
                <a:solidFill>
                  <a:srgbClr val="5B9BD5">
                    <a:lumMod val="50000"/>
                  </a:srgbClr>
                </a:solidFill>
              </a:rPr>
              <a:t>Tombolos</a:t>
            </a:r>
            <a:r>
              <a:rPr lang="en-US" sz="1400" b="1" dirty="0" smtClean="0">
                <a:solidFill>
                  <a:srgbClr val="5B9BD5">
                    <a:lumMod val="50000"/>
                  </a:srgbClr>
                </a:solidFill>
              </a:rPr>
              <a:t>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5B9BD5">
                    <a:lumMod val="50000"/>
                  </a:srgbClr>
                </a:solidFill>
              </a:rPr>
              <a:t>Holderness Case Study- UK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5B9BD5">
                    <a:lumMod val="50000"/>
                  </a:srgbClr>
                </a:solidFill>
              </a:rPr>
              <a:t>Sundarbans Case Study.</a:t>
            </a:r>
            <a:endParaRPr lang="en-US" sz="1400" b="1" dirty="0">
              <a:solidFill>
                <a:srgbClr val="5B9BD5">
                  <a:lumMod val="50000"/>
                </a:srgb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 smtClean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26551" y="1861334"/>
            <a:ext cx="3948857" cy="20313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5B9BD5">
                    <a:lumMod val="50000"/>
                  </a:srgbClr>
                </a:solidFill>
              </a:rPr>
              <a:t>Human: Changing Places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5B9BD5">
                    <a:lumMod val="50000"/>
                  </a:srgbClr>
                </a:solidFill>
              </a:rPr>
              <a:t>The concept and categories of place.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5B9BD5">
                    <a:lumMod val="50000"/>
                  </a:srgbClr>
                </a:solidFill>
              </a:rPr>
              <a:t>Factors contributing to the character of places</a:t>
            </a:r>
            <a:r>
              <a:rPr lang="en-US" sz="1400" b="1" dirty="0" smtClean="0">
                <a:solidFill>
                  <a:srgbClr val="5B9BD5">
                    <a:lumMod val="50000"/>
                  </a:srgbClr>
                </a:solidFill>
              </a:rPr>
              <a:t>:</a:t>
            </a:r>
            <a:endParaRPr lang="en-US" sz="1400" b="1" dirty="0">
              <a:solidFill>
                <a:srgbClr val="5B9BD5">
                  <a:lumMod val="50000"/>
                </a:srgbClr>
              </a:solidFill>
            </a:endParaRPr>
          </a:p>
          <a:p>
            <a:r>
              <a:rPr lang="en-US" sz="1400" b="1" dirty="0" smtClean="0">
                <a:solidFill>
                  <a:srgbClr val="5B9BD5">
                    <a:lumMod val="50000"/>
                  </a:srgbClr>
                </a:solidFill>
              </a:rPr>
              <a:t>Endogenous and Exogenous</a:t>
            </a:r>
            <a:r>
              <a:rPr lang="en-US" sz="1400" b="1" dirty="0">
                <a:solidFill>
                  <a:srgbClr val="5B9BD5">
                    <a:lumMod val="50000"/>
                  </a:srgbClr>
                </a:solidFill>
              </a:rPr>
              <a:t>: relationships with other places.</a:t>
            </a:r>
            <a:endParaRPr lang="en-US" sz="1400" b="1" dirty="0" smtClean="0">
              <a:solidFill>
                <a:srgbClr val="5B9BD5">
                  <a:lumMod val="50000"/>
                </a:srgb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5B9BD5">
                    <a:lumMod val="50000"/>
                  </a:srgbClr>
                </a:solidFill>
              </a:rPr>
              <a:t>Shifting Flows.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5B9BD5">
                    <a:lumMod val="50000"/>
                  </a:srgbClr>
                </a:solidFill>
              </a:rPr>
              <a:t>Meanings and representations of place.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5B9BD5">
                    <a:lumMod val="50000"/>
                  </a:srgbClr>
                </a:solidFill>
              </a:rPr>
              <a:t>Economic change and social inequalities.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5B9BD5">
                    <a:lumMod val="50000"/>
                  </a:srgbClr>
                </a:solidFill>
              </a:rPr>
              <a:t>Case Studies: </a:t>
            </a:r>
            <a:r>
              <a:rPr lang="en-US" sz="1400" b="1" dirty="0">
                <a:solidFill>
                  <a:srgbClr val="5B9BD5">
                    <a:lumMod val="50000"/>
                  </a:srgbClr>
                </a:solidFill>
              </a:rPr>
              <a:t> Slough + Mumbai/</a:t>
            </a:r>
            <a:r>
              <a:rPr lang="en-US" sz="1400" b="1" dirty="0" err="1">
                <a:solidFill>
                  <a:srgbClr val="5B9BD5">
                    <a:lumMod val="50000"/>
                  </a:srgbClr>
                </a:solidFill>
              </a:rPr>
              <a:t>Dharavi</a:t>
            </a:r>
            <a:endParaRPr lang="en-US" sz="1400" b="1" dirty="0" smtClean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68189" y="364133"/>
            <a:ext cx="4174300" cy="138499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5B9BD5">
                    <a:lumMod val="50000"/>
                  </a:srgbClr>
                </a:solidFill>
              </a:rPr>
              <a:t>Human: Contemporary Urban Areas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5B9BD5">
                    <a:lumMod val="50000"/>
                  </a:srgbClr>
                </a:solidFill>
              </a:rPr>
              <a:t>Urban change, urban form and urban issues.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5B9BD5">
                    <a:lumMod val="50000"/>
                  </a:srgbClr>
                </a:solidFill>
              </a:rPr>
              <a:t>Urban Climate and the UHI effect.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5B9BD5">
                    <a:lumMod val="50000"/>
                  </a:srgbClr>
                </a:solidFill>
              </a:rPr>
              <a:t>Urban air quality and waste disposal in urban areas.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5B9BD5">
                    <a:lumMod val="50000"/>
                  </a:srgbClr>
                </a:solidFill>
              </a:rPr>
              <a:t>Mumbai and Birmingham Case study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4761" y="3236375"/>
            <a:ext cx="3806455" cy="310854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5B9BD5">
                    <a:lumMod val="50000"/>
                  </a:srgbClr>
                </a:solidFill>
              </a:rPr>
              <a:t>Physical: Hazards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5B9BD5">
                    <a:lumMod val="50000"/>
                  </a:srgbClr>
                </a:solidFill>
              </a:rPr>
              <a:t>Natural Hazards- key aspects and characteristics of hazards in nature.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5B9BD5">
                    <a:lumMod val="50000"/>
                  </a:srgbClr>
                </a:solidFill>
              </a:rPr>
              <a:t>Social- risk, vulnerability, magnitude and preparedness.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5B9BD5">
                    <a:lumMod val="50000"/>
                  </a:srgbClr>
                </a:solidFill>
              </a:rPr>
              <a:t>Volcanoes- New Zealand White Island.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5B9BD5">
                    <a:lumMod val="50000"/>
                  </a:srgbClr>
                </a:solidFill>
              </a:rPr>
              <a:t>Earthquakes- Haiti.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5B9BD5">
                    <a:lumMod val="50000"/>
                  </a:srgbClr>
                </a:solidFill>
              </a:rPr>
              <a:t>Forest Fires- Australia.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5B9BD5">
                    <a:lumMod val="50000"/>
                  </a:srgbClr>
                </a:solidFill>
              </a:rPr>
              <a:t>Multi-hazardous locations- The Philippines and Italy.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5B9BD5">
                    <a:lumMod val="50000"/>
                  </a:srgbClr>
                </a:solidFill>
              </a:rPr>
              <a:t>Development of Countries and links with hazards.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5B9BD5">
                    <a:lumMod val="50000"/>
                  </a:srgbClr>
                </a:solidFill>
              </a:rPr>
              <a:t>Monitoring, predicting and preparing for hazards and the effectiveness of this. </a:t>
            </a:r>
            <a:endParaRPr lang="en-US" sz="1400" b="1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77775" y="4549945"/>
            <a:ext cx="4125533" cy="1384995"/>
          </a:xfrm>
          <a:prstGeom prst="rect">
            <a:avLst/>
          </a:prstGeom>
          <a:solidFill>
            <a:srgbClr val="3399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</a:rPr>
              <a:t>Revision and Application of Previous Topics.</a:t>
            </a:r>
          </a:p>
          <a:p>
            <a:endParaRPr lang="en-US" sz="1400" b="1" dirty="0">
              <a:solidFill>
                <a:srgbClr val="002060"/>
              </a:solidFill>
            </a:endParaRPr>
          </a:p>
          <a:p>
            <a:r>
              <a:rPr lang="en-US" sz="1400" b="1" dirty="0" smtClean="0">
                <a:solidFill>
                  <a:srgbClr val="002060"/>
                </a:solidFill>
              </a:rPr>
              <a:t>+ Beginning your NEA</a:t>
            </a:r>
          </a:p>
          <a:p>
            <a:r>
              <a:rPr lang="en-US" sz="1400" b="1" dirty="0">
                <a:solidFill>
                  <a:srgbClr val="002060"/>
                </a:solidFill>
              </a:rPr>
              <a:t>The non-exam assessment (NEA) for this specification is an independent investigation which involves, but is not restricted to, fieldwork</a:t>
            </a:r>
            <a:r>
              <a:rPr lang="en-US" sz="1400" b="1" dirty="0" smtClean="0">
                <a:solidFill>
                  <a:srgbClr val="002060"/>
                </a:solidFill>
              </a:rPr>
              <a:t>. </a:t>
            </a:r>
            <a:r>
              <a:rPr lang="en-US" sz="1400" b="1" dirty="0" smtClean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en-GB" sz="1400" b="1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0569" y="1399621"/>
            <a:ext cx="1239594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Your </a:t>
            </a:r>
            <a:r>
              <a:rPr lang="en-US" sz="1400" b="1" u="sng" dirty="0" smtClean="0">
                <a:solidFill>
                  <a:prstClr val="black"/>
                </a:solidFill>
              </a:rPr>
              <a:t>Year 12 </a:t>
            </a:r>
            <a:r>
              <a:rPr lang="en-US" sz="1400" b="1" dirty="0" smtClean="0">
                <a:solidFill>
                  <a:prstClr val="black"/>
                </a:solidFill>
              </a:rPr>
              <a:t>Geography Journey Starts Here!</a:t>
            </a:r>
            <a:endParaRPr lang="en-GB" sz="1400" b="1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4059" y="445513"/>
            <a:ext cx="86610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Term 1-2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942489" y="291623"/>
            <a:ext cx="97879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Term 3-4 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05205" y="3892659"/>
            <a:ext cx="132666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Term 5-6 </a:t>
            </a:r>
            <a:endParaRPr lang="en-GB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41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33120" y="1376575"/>
            <a:ext cx="4038234" cy="116955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5B9BD5">
                    <a:lumMod val="50000"/>
                  </a:srgbClr>
                </a:solidFill>
              </a:rPr>
              <a:t>NEA</a:t>
            </a:r>
            <a:endParaRPr lang="en-US" sz="1400" b="1" dirty="0">
              <a:solidFill>
                <a:srgbClr val="5B9BD5">
                  <a:lumMod val="50000"/>
                </a:srgbClr>
              </a:solidFill>
            </a:endParaRPr>
          </a:p>
          <a:p>
            <a:r>
              <a:rPr lang="en-US" sz="1400" b="1" dirty="0">
                <a:solidFill>
                  <a:srgbClr val="5B9BD5">
                    <a:lumMod val="50000"/>
                  </a:srgbClr>
                </a:solidFill>
              </a:rPr>
              <a:t>The non-exam assessment (NEA) for this specification is an independent investigation which involves, but is not restricted to, fieldwork. </a:t>
            </a:r>
            <a:endParaRPr lang="en-US" sz="1400" b="1" dirty="0" smtClean="0">
              <a:solidFill>
                <a:srgbClr val="5B9BD5">
                  <a:lumMod val="50000"/>
                </a:srgbClr>
              </a:solidFill>
            </a:endParaRPr>
          </a:p>
          <a:p>
            <a:endParaRPr lang="en-US" sz="1400" b="1" dirty="0" smtClean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44714" y="230968"/>
            <a:ext cx="3948857" cy="138499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5B9BD5">
                    <a:lumMod val="50000"/>
                  </a:srgbClr>
                </a:solidFill>
              </a:rPr>
              <a:t>Human: Global Systems and Governance.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err="1" smtClean="0">
                <a:solidFill>
                  <a:srgbClr val="5B9BD5">
                    <a:lumMod val="50000"/>
                  </a:srgbClr>
                </a:solidFill>
              </a:rPr>
              <a:t>Globalisation</a:t>
            </a:r>
            <a:r>
              <a:rPr lang="en-US" sz="1400" b="1" dirty="0" smtClean="0">
                <a:solidFill>
                  <a:srgbClr val="5B9BD5">
                    <a:lumMod val="50000"/>
                  </a:srgbClr>
                </a:solidFill>
              </a:rPr>
              <a:t> and contributing factors.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5B9BD5">
                    <a:lumMod val="50000"/>
                  </a:srgbClr>
                </a:solidFill>
              </a:rPr>
              <a:t>Global systems and International Trade.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5B9BD5">
                    <a:lumMod val="50000"/>
                  </a:srgbClr>
                </a:solidFill>
              </a:rPr>
              <a:t>Global governance.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5B9BD5">
                    <a:lumMod val="50000"/>
                  </a:srgbClr>
                </a:solidFill>
              </a:rPr>
              <a:t>Global commons and impacts of </a:t>
            </a:r>
            <a:r>
              <a:rPr lang="en-US" sz="1400" b="1" dirty="0" err="1" smtClean="0">
                <a:solidFill>
                  <a:srgbClr val="5B9BD5">
                    <a:lumMod val="50000"/>
                  </a:srgbClr>
                </a:solidFill>
              </a:rPr>
              <a:t>Globalisation</a:t>
            </a:r>
            <a:r>
              <a:rPr lang="en-US" sz="1400" b="1" dirty="0" smtClean="0">
                <a:solidFill>
                  <a:srgbClr val="5B9BD5">
                    <a:lumMod val="50000"/>
                  </a:srgbClr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5B9BD5">
                    <a:lumMod val="50000"/>
                  </a:srgbClr>
                </a:solidFill>
              </a:rPr>
              <a:t>Case Studies: Nike + Antarctica</a:t>
            </a:r>
            <a:endParaRPr lang="en-US" sz="1400" b="1" dirty="0" smtClean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00080" y="1717500"/>
            <a:ext cx="3806455" cy="181588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5B9BD5">
                    <a:lumMod val="50000"/>
                  </a:srgbClr>
                </a:solidFill>
              </a:rPr>
              <a:t>Physical: Water and Carbon Cycles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5B9BD5">
                    <a:lumMod val="50000"/>
                  </a:srgbClr>
                </a:solidFill>
              </a:rPr>
              <a:t>Natural Systems and the Water Cycle.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5B9BD5">
                    <a:lumMod val="50000"/>
                  </a:srgbClr>
                </a:solidFill>
              </a:rPr>
              <a:t>Drainage Basins.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5B9BD5">
                    <a:lumMod val="50000"/>
                  </a:srgbClr>
                </a:solidFill>
              </a:rPr>
              <a:t>Variations in run-off and the water cycle.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5B9BD5">
                    <a:lumMod val="50000"/>
                  </a:srgbClr>
                </a:solidFill>
              </a:rPr>
              <a:t>The Carbon Cycle.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5B9BD5">
                    <a:lumMod val="50000"/>
                  </a:srgbClr>
                </a:solidFill>
              </a:rPr>
              <a:t>Water, carbon and climate.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5B9BD5">
                    <a:lumMod val="50000"/>
                  </a:srgbClr>
                </a:solidFill>
              </a:rPr>
              <a:t>Case Studies: River Eden and Amazon Rainforest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77775" y="4549945"/>
            <a:ext cx="4125533" cy="1600438"/>
          </a:xfrm>
          <a:prstGeom prst="rect">
            <a:avLst/>
          </a:prstGeom>
          <a:solidFill>
            <a:srgbClr val="3399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</a:rPr>
              <a:t>Revision and Application of Previous Topics.</a:t>
            </a:r>
          </a:p>
          <a:p>
            <a:endParaRPr lang="en-US" sz="1400" b="1" dirty="0">
              <a:solidFill>
                <a:srgbClr val="002060"/>
              </a:solidFill>
            </a:endParaRPr>
          </a:p>
          <a:p>
            <a:r>
              <a:rPr lang="en-US" sz="1400" b="1" dirty="0" smtClean="0">
                <a:solidFill>
                  <a:srgbClr val="002060"/>
                </a:solidFill>
              </a:rPr>
              <a:t>Key Exam Dates:</a:t>
            </a:r>
          </a:p>
          <a:p>
            <a:endParaRPr lang="en-US" sz="1400" b="1" dirty="0">
              <a:solidFill>
                <a:srgbClr val="002060"/>
              </a:solidFill>
            </a:endParaRPr>
          </a:p>
          <a:p>
            <a:r>
              <a:rPr lang="en-US" sz="1400" b="1" dirty="0" smtClean="0">
                <a:solidFill>
                  <a:srgbClr val="002060"/>
                </a:solidFill>
              </a:rPr>
              <a:t>Paper 1= </a:t>
            </a:r>
          </a:p>
          <a:p>
            <a:endParaRPr lang="en-US" sz="1400" b="1" dirty="0">
              <a:solidFill>
                <a:srgbClr val="002060"/>
              </a:solidFill>
            </a:endParaRPr>
          </a:p>
          <a:p>
            <a:r>
              <a:rPr lang="en-US" sz="1400" b="1" dirty="0" smtClean="0">
                <a:solidFill>
                  <a:srgbClr val="002060"/>
                </a:solidFill>
              </a:rPr>
              <a:t>Paper 2=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0569" y="1399621"/>
            <a:ext cx="1239594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Your </a:t>
            </a:r>
            <a:r>
              <a:rPr lang="en-US" sz="1400" b="1" u="sng" dirty="0" smtClean="0">
                <a:solidFill>
                  <a:prstClr val="black"/>
                </a:solidFill>
              </a:rPr>
              <a:t>Year 13 </a:t>
            </a:r>
            <a:r>
              <a:rPr lang="en-US" sz="1400" b="1" dirty="0" smtClean="0">
                <a:solidFill>
                  <a:prstClr val="black"/>
                </a:solidFill>
              </a:rPr>
              <a:t>Geography Journey Starts Here!</a:t>
            </a:r>
            <a:endParaRPr lang="en-GB" sz="1400" b="1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4059" y="445513"/>
            <a:ext cx="86610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Term 1-2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942489" y="291623"/>
            <a:ext cx="97879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>
                <a:solidFill>
                  <a:prstClr val="black"/>
                </a:solidFill>
              </a:rPr>
              <a:t>Term 2-4 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05205" y="3892659"/>
            <a:ext cx="132666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Term 5-6 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4019" y="3466914"/>
            <a:ext cx="3916007" cy="1600438"/>
          </a:xfrm>
          <a:prstGeom prst="rect">
            <a:avLst/>
          </a:prstGeom>
          <a:solidFill>
            <a:srgbClr val="3399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</a:rPr>
              <a:t>Revision of Topics and PPE Gap Analysis:</a:t>
            </a:r>
          </a:p>
          <a:p>
            <a:r>
              <a:rPr lang="en-US" sz="1400" b="1" dirty="0" smtClean="0">
                <a:solidFill>
                  <a:srgbClr val="002060"/>
                </a:solidFill>
              </a:rPr>
              <a:t>Paper 1: </a:t>
            </a:r>
          </a:p>
          <a:p>
            <a:r>
              <a:rPr lang="en-US" sz="1400" b="1" dirty="0" smtClean="0">
                <a:solidFill>
                  <a:srgbClr val="002060"/>
                </a:solidFill>
              </a:rPr>
              <a:t>Water and Carbon Cycles, Coastal Systems and Landscapes, Hazards.</a:t>
            </a:r>
          </a:p>
          <a:p>
            <a:r>
              <a:rPr lang="en-US" sz="1400" b="1" dirty="0" smtClean="0">
                <a:solidFill>
                  <a:srgbClr val="002060"/>
                </a:solidFill>
              </a:rPr>
              <a:t>Paper 2: Global Systems and Global Governance, Changing Places, Contemporary Urban Environments. </a:t>
            </a:r>
          </a:p>
        </p:txBody>
      </p:sp>
    </p:spTree>
    <p:extLst>
      <p:ext uri="{BB962C8B-B14F-4D97-AF65-F5344CB8AC3E}">
        <p14:creationId xmlns:p14="http://schemas.microsoft.com/office/powerpoint/2010/main" val="398244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1622</Words>
  <Application>Microsoft Office PowerPoint</Application>
  <PresentationFormat>Widescreen</PresentationFormat>
  <Paragraphs>291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 Boland</dc:creator>
  <cp:lastModifiedBy>F.Araf</cp:lastModifiedBy>
  <cp:revision>22</cp:revision>
  <dcterms:created xsi:type="dcterms:W3CDTF">2019-10-14T09:21:02Z</dcterms:created>
  <dcterms:modified xsi:type="dcterms:W3CDTF">2020-10-04T18:45:56Z</dcterms:modified>
</cp:coreProperties>
</file>